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9" r:id="rId1"/>
    <p:sldMasterId id="2147483680" r:id="rId2"/>
    <p:sldMasterId id="2147483681" r:id="rId3"/>
  </p:sldMasterIdLst>
  <p:notesMasterIdLst>
    <p:notesMasterId r:id="rId47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</p:sldIdLst>
  <p:sldSz cx="9144000" cy="5143500" type="screen16x9"/>
  <p:notesSz cx="6858000" cy="9144000"/>
  <p:embeddedFontLst>
    <p:embeddedFont>
      <p:font typeface="Roboto Medium" panose="020B0604020202020204" charset="0"/>
      <p:regular r:id="rId48"/>
      <p:bold r:id="rId49"/>
      <p:italic r:id="rId50"/>
      <p:boldItalic r:id="rId51"/>
    </p:embeddedFont>
    <p:embeddedFont>
      <p:font typeface="Roboto" panose="020B0604020202020204" charset="0"/>
      <p:regular r:id="rId52"/>
      <p:bold r:id="rId53"/>
      <p:italic r:id="rId54"/>
      <p:boldItalic r:id="rId5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5533">
          <p15:clr>
            <a:srgbClr val="A4A3A4"/>
          </p15:clr>
        </p15:guide>
        <p15:guide id="2" pos="397">
          <p15:clr>
            <a:srgbClr val="9AA0A6"/>
          </p15:clr>
        </p15:guide>
        <p15:guide id="3" orient="horz" pos="3240">
          <p15:clr>
            <a:srgbClr val="9AA0A6"/>
          </p15:clr>
        </p15:guide>
        <p15:guide id="4" orient="horz">
          <p15:clr>
            <a:srgbClr val="747775"/>
          </p15:clr>
        </p15:guide>
        <p15:guide id="5" orient="horz" pos="51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6E47900-FCD9-4C44-8424-05859C4BF5F7}">
  <a:tblStyle styleId="{F6E47900-FCD9-4C44-8424-05859C4BF5F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2" d="100"/>
          <a:sy n="92" d="100"/>
        </p:scale>
        <p:origin x="936" y="-234"/>
      </p:cViewPr>
      <p:guideLst>
        <p:guide pos="5533"/>
        <p:guide pos="397"/>
        <p:guide orient="horz" pos="3240"/>
        <p:guide orient="horz"/>
        <p:guide orient="horz" pos="51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notesMaster" Target="notesMasters/notesMaster1.xml"/><Relationship Id="rId50" Type="http://schemas.openxmlformats.org/officeDocument/2006/relationships/font" Target="fonts/font3.fntdata"/><Relationship Id="rId55" Type="http://schemas.openxmlformats.org/officeDocument/2006/relationships/font" Target="fonts/font8.fntdata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font" Target="fonts/font6.fntdata"/><Relationship Id="rId58" Type="http://schemas.openxmlformats.org/officeDocument/2006/relationships/theme" Target="theme/theme1.xml"/><Relationship Id="rId5" Type="http://schemas.openxmlformats.org/officeDocument/2006/relationships/slide" Target="slides/slide2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font" Target="fonts/font1.fntdata"/><Relationship Id="rId56" Type="http://schemas.openxmlformats.org/officeDocument/2006/relationships/presProps" Target="presProps.xml"/><Relationship Id="rId8" Type="http://schemas.openxmlformats.org/officeDocument/2006/relationships/slide" Target="slides/slide5.xml"/><Relationship Id="rId51" Type="http://schemas.openxmlformats.org/officeDocument/2006/relationships/font" Target="fonts/font4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tableStyles" Target="tableStyles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font" Target="fonts/font2.fntdata"/><Relationship Id="rId57" Type="http://schemas.openxmlformats.org/officeDocument/2006/relationships/viewProps" Target="viewProps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72584301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3ce85d903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3ce85d903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60713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30f7d84ce1d_0_3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30f7d84ce1d_0_3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89706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341727d1ac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341727d1ac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91011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0f7d84ce1d_0_4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0f7d84ce1d_0_4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17448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30f7d84ce1d_0_4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30f7d84ce1d_0_4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121412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30f7d84ce1d_0_4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30f7d84ce1d_0_4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73966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33ce85d903d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33ce85d903d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48373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33ce85d903d_0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33ce85d903d_0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79573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30f7d84ce1d_0_2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30f7d84ce1d_0_2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29534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33ce85d903d_0_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8" name="Google Shape;358;g33ce85d903d_0_2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02603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33ce85d903d_0_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33ce85d903d_0_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62625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0f7d84ce1d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0f7d84ce1d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573309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33ce85d903d_0_2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33ce85d903d_0_2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806609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33ce85d903d_0_2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33ce85d903d_0_2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423456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33ce85d903d_0_4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33ce85d903d_0_4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7365471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33ce85d903d_0_4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33ce85d903d_0_4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330390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33ce85d903d_0_4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33ce85d903d_0_4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842525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33ce85d903d_0_5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33ce85d903d_0_5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614181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33ce85d903d_0_5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33ce85d903d_0_5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747098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33ce85d903d_0_5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33ce85d903d_0_5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061426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33ce85d903d_0_5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33ce85d903d_0_5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428931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33ce85d903d_0_5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33ce85d903d_0_5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52490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de823becd0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de823becd0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077966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33ce85d903d_0_5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33ce85d903d_0_5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712557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33ce85d903d_0_6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33ce85d903d_0_6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143935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33ce85d903d_0_6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33ce85d903d_0_6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03007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33ce85d903d_0_6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33ce85d903d_0_6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383818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33ce85d903d_0_6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33ce85d903d_0_6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267765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33ce85d903d_0_6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33ce85d903d_0_6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318686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33ce85d903d_0_6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33ce85d903d_0_6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319089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33ce85d903d_0_7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" name="Google Shape;572;g33ce85d903d_0_7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964033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33ce85d903d_0_7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1" name="Google Shape;581;g33ce85d903d_0_7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885958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33ce85d903d_0_7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7" name="Google Shape;587;g33ce85d903d_0_7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24394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0f7d84ce1d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30f7d84ce1d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04192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33ce85d903d_0_7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3" name="Google Shape;593;g33ce85d903d_0_7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043688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33ce85d903d_0_7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33ce85d903d_0_7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112175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33ce85d903d_0_7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6" name="Google Shape;606;g33ce85d903d_0_7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56228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33ce85d903d_0_7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2" name="Google Shape;612;g33ce85d903d_0_7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53136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f98075b259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f98075b259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93960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f98075b259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f98075b259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18317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82718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f98075b259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f98075b259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19470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104438fcaf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104438fcaf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59368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l="99" r="99"/>
          <a:stretch/>
        </p:blipFill>
        <p:spPr>
          <a:xfrm>
            <a:off x="-17925" y="-10075"/>
            <a:ext cx="9194726" cy="518215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8293200" cy="48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944650" y="1769200"/>
            <a:ext cx="7379700" cy="23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1">
  <p:cSld name="CUSTOM_2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2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12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2">
  <p:cSld name="CUSTOM_2_1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ourier New"/>
              <a:buNone/>
              <a:defRPr sz="1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1">
  <p:cSld name="CUSTOM_4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ubTitle" idx="1"/>
          </p:nvPr>
        </p:nvSpPr>
        <p:spPr>
          <a:xfrm>
            <a:off x="544050" y="1350425"/>
            <a:ext cx="5316300" cy="9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14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subTitle" idx="2"/>
          </p:nvPr>
        </p:nvSpPr>
        <p:spPr>
          <a:xfrm>
            <a:off x="795050" y="2220038"/>
            <a:ext cx="7568100" cy="23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2">
  <p:cSld name="CUSTOM_4_1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5"/>
          <p:cNvSpPr/>
          <p:nvPr/>
        </p:nvSpPr>
        <p:spPr>
          <a:xfrm>
            <a:off x="362300" y="1384249"/>
            <a:ext cx="4748700" cy="33933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subTitle" idx="1"/>
          </p:nvPr>
        </p:nvSpPr>
        <p:spPr>
          <a:xfrm>
            <a:off x="500550" y="1474819"/>
            <a:ext cx="44286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subTitle" idx="2"/>
          </p:nvPr>
        </p:nvSpPr>
        <p:spPr>
          <a:xfrm>
            <a:off x="5555275" y="1474819"/>
            <a:ext cx="3151200" cy="32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лок текст + картинка" type="title">
  <p:cSld name="TITLE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 txBox="1">
            <a:spLocks noGrp="1"/>
          </p:cNvSpPr>
          <p:nvPr>
            <p:ph type="title"/>
          </p:nvPr>
        </p:nvSpPr>
        <p:spPr>
          <a:xfrm>
            <a:off x="495300" y="1493850"/>
            <a:ext cx="4424100" cy="215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pic>
        <p:nvPicPr>
          <p:cNvPr id="71" name="Google Shape;71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283625" y="843000"/>
            <a:ext cx="3457500" cy="34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47">
          <p15:clr>
            <a:srgbClr val="E46962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Цитата, фон градиент" type="secHead">
  <p:cSld name="SECTION_HEADER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>
            <a:spLocks noGrp="1"/>
          </p:cNvSpPr>
          <p:nvPr>
            <p:ph type="title"/>
          </p:nvPr>
        </p:nvSpPr>
        <p:spPr>
          <a:xfrm>
            <a:off x="604350" y="1999200"/>
            <a:ext cx="7935300" cy="11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4" name="Google Shape;74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этапы процесса">
  <p:cSld name="CUSTOM_5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9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77" name="Google Shape;77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22851" y="1821363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78" name="Google Shape;7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8289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79" name="Google Shape;7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7615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80" name="Google Shape;80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47001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sp>
        <p:nvSpPr>
          <p:cNvPr id="81" name="Google Shape;81;p19"/>
          <p:cNvSpPr txBox="1"/>
          <p:nvPr/>
        </p:nvSpPr>
        <p:spPr>
          <a:xfrm>
            <a:off x="121300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1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" name="Google Shape;82;p19"/>
          <p:cNvSpPr txBox="1"/>
          <p:nvPr/>
        </p:nvSpPr>
        <p:spPr>
          <a:xfrm>
            <a:off x="3058443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2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" name="Google Shape;83;p19"/>
          <p:cNvSpPr txBox="1"/>
          <p:nvPr/>
        </p:nvSpPr>
        <p:spPr>
          <a:xfrm>
            <a:off x="4817770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3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" name="Google Shape;84;p19"/>
          <p:cNvSpPr txBox="1"/>
          <p:nvPr/>
        </p:nvSpPr>
        <p:spPr>
          <a:xfrm>
            <a:off x="663715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4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" name="Google Shape;85;p19"/>
          <p:cNvSpPr txBox="1"/>
          <p:nvPr/>
        </p:nvSpPr>
        <p:spPr>
          <a:xfrm>
            <a:off x="982906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" name="Google Shape;86;p19"/>
          <p:cNvSpPr txBox="1"/>
          <p:nvPr/>
        </p:nvSpPr>
        <p:spPr>
          <a:xfrm>
            <a:off x="2828343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" name="Google Shape;87;p19"/>
          <p:cNvSpPr txBox="1"/>
          <p:nvPr/>
        </p:nvSpPr>
        <p:spPr>
          <a:xfrm>
            <a:off x="4587670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" name="Google Shape;88;p19"/>
          <p:cNvSpPr txBox="1"/>
          <p:nvPr/>
        </p:nvSpPr>
        <p:spPr>
          <a:xfrm>
            <a:off x="6407056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писок в 2 колонки ">
  <p:cSld name="CUSTOM_8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0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aphicFrame>
        <p:nvGraphicFramePr>
          <p:cNvPr id="91" name="Google Shape;91;p20"/>
          <p:cNvGraphicFramePr/>
          <p:nvPr/>
        </p:nvGraphicFramePr>
        <p:xfrm>
          <a:off x="655650" y="1745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{F6E47900-FCD9-4C44-8424-05859C4BF5F7}</a:tableStyleId>
              </a:tblPr>
              <a:tblGrid>
                <a:gridCol w="3800400"/>
                <a:gridCol w="4410000"/>
              </a:tblGrid>
              <a:tr h="479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" sz="17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 Описание эксперимента</a:t>
                      </a:r>
                      <a:r>
                        <a:rPr lang="ru" sz="1700" b="1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" sz="17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 Технические детали</a:t>
                      </a:r>
                      <a:endParaRPr sz="17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016175">
                <a:tc>
                  <a:txBody>
                    <a:bodyPr/>
                    <a:lstStyle/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Гипотеза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Целевая аудитория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Ожидаемый результат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3175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Roboto"/>
                        <a:buChar char="●"/>
                      </a:pPr>
                      <a:r>
                        <a:rPr lang="ru" sz="17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Реализация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Настройки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Метрики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сылка на источник" type="twoColTx">
  <p:cSld name="TITLE_AND_TWO_COLUMNS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1"/>
          <p:cNvSpPr txBox="1"/>
          <p:nvPr/>
        </p:nvSpPr>
        <p:spPr>
          <a:xfrm>
            <a:off x="556300" y="4554000"/>
            <a:ext cx="4239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добавьте ссылку на источник</a:t>
            </a:r>
            <a:endParaRPr sz="1100">
              <a:solidFill>
                <a:srgbClr val="013D8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елый слайд + заголовок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500550" y="1784775"/>
            <a:ext cx="7935300" cy="11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подтемой">
  <p:cSld name="MAIN_POINT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2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аблица ">
  <p:cSld name="CUSTOM_1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aphicFrame>
        <p:nvGraphicFramePr>
          <p:cNvPr id="98" name="Google Shape;98;p23"/>
          <p:cNvGraphicFramePr/>
          <p:nvPr/>
        </p:nvGraphicFramePr>
        <p:xfrm>
          <a:off x="608700" y="1593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{F6E47900-FCD9-4C44-8424-05859C4BF5F7}</a:tableStyleId>
              </a:tblPr>
              <a:tblGrid>
                <a:gridCol w="395875"/>
                <a:gridCol w="2403400"/>
                <a:gridCol w="2684725"/>
                <a:gridCol w="2477150"/>
              </a:tblGrid>
              <a:tr h="7061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>
                        <a:solidFill>
                          <a:srgbClr val="4811C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плашки + иллюстрация">
  <p:cSld name="SECTION_TITLE_AND_DESCRIPTION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01" name="Google Shape;101;p24"/>
          <p:cNvSpPr/>
          <p:nvPr/>
        </p:nvSpPr>
        <p:spPr>
          <a:xfrm>
            <a:off x="791625" y="1039150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2" name="Google Shape;102;p24"/>
          <p:cNvSpPr/>
          <p:nvPr/>
        </p:nvSpPr>
        <p:spPr>
          <a:xfrm>
            <a:off x="791625" y="1904882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3" name="Google Shape;103;p24"/>
          <p:cNvSpPr/>
          <p:nvPr/>
        </p:nvSpPr>
        <p:spPr>
          <a:xfrm>
            <a:off x="791625" y="2770607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" name="Google Shape;104;p24"/>
          <p:cNvSpPr/>
          <p:nvPr/>
        </p:nvSpPr>
        <p:spPr>
          <a:xfrm>
            <a:off x="791625" y="3636339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5" name="Google Shape;105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533900" y="1409075"/>
            <a:ext cx="2468700" cy="24687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блока">
  <p:cSld name="CUSTOM_7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6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6"/>
          <p:cNvSpPr/>
          <p:nvPr/>
        </p:nvSpPr>
        <p:spPr>
          <a:xfrm>
            <a:off x="932713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" name="Google Shape;111;p26"/>
          <p:cNvSpPr/>
          <p:nvPr/>
        </p:nvSpPr>
        <p:spPr>
          <a:xfrm>
            <a:off x="3436420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" name="Google Shape;112;p26"/>
          <p:cNvSpPr/>
          <p:nvPr/>
        </p:nvSpPr>
        <p:spPr>
          <a:xfrm>
            <a:off x="5940127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" name="Google Shape;113;p26"/>
          <p:cNvSpPr txBox="1"/>
          <p:nvPr/>
        </p:nvSpPr>
        <p:spPr>
          <a:xfrm>
            <a:off x="1073575" y="2074863"/>
            <a:ext cx="1846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 sz="1100"/>
          </a:p>
        </p:txBody>
      </p:sp>
      <p:sp>
        <p:nvSpPr>
          <p:cNvPr id="114" name="Google Shape;114;p26"/>
          <p:cNvSpPr txBox="1"/>
          <p:nvPr/>
        </p:nvSpPr>
        <p:spPr>
          <a:xfrm>
            <a:off x="3530920" y="2074863"/>
            <a:ext cx="1938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/>
          </a:p>
        </p:txBody>
      </p:sp>
      <p:sp>
        <p:nvSpPr>
          <p:cNvPr id="115" name="Google Shape;115;p26"/>
          <p:cNvSpPr txBox="1"/>
          <p:nvPr/>
        </p:nvSpPr>
        <p:spPr>
          <a:xfrm>
            <a:off x="6080975" y="2074863"/>
            <a:ext cx="1938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жный тезис крупным шрифтом " type="secHead">
  <p:cSld name="SECTION_HEADER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8"/>
          <p:cNvSpPr txBox="1">
            <a:spLocks noGrp="1"/>
          </p:cNvSpPr>
          <p:nvPr>
            <p:ph type="title"/>
          </p:nvPr>
        </p:nvSpPr>
        <p:spPr>
          <a:xfrm>
            <a:off x="500550" y="1940306"/>
            <a:ext cx="79353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22" name="Google Shape;122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0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1">
  <p:cSld name="CUSTOM_2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31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31"/>
          <p:cNvSpPr/>
          <p:nvPr/>
        </p:nvSpPr>
        <p:spPr>
          <a:xfrm>
            <a:off x="606200" y="1441163"/>
            <a:ext cx="7938600" cy="35649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31"/>
          <p:cNvSpPr txBox="1">
            <a:spLocks noGrp="1"/>
          </p:cNvSpPr>
          <p:nvPr>
            <p:ph type="subTitle" idx="1"/>
          </p:nvPr>
        </p:nvSpPr>
        <p:spPr>
          <a:xfrm>
            <a:off x="743675" y="1496071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подтемой">
  <p:cSld name="MAIN_POINT_3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2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ш макет 1">
  <p:cSld name="CUSTOM_5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2 1">
  <p:cSld name="CUSTOM_2_1_1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33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33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ourier New"/>
              <a:buNone/>
              <a:defRPr sz="1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1 1">
  <p:cSld name="CUSTOM_4_2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3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34"/>
          <p:cNvSpPr txBox="1">
            <a:spLocks noGrp="1"/>
          </p:cNvSpPr>
          <p:nvPr>
            <p:ph type="subTitle" idx="1"/>
          </p:nvPr>
        </p:nvSpPr>
        <p:spPr>
          <a:xfrm>
            <a:off x="544050" y="1350425"/>
            <a:ext cx="5316300" cy="9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0" name="Google Shape;140;p34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34"/>
          <p:cNvSpPr txBox="1">
            <a:spLocks noGrp="1"/>
          </p:cNvSpPr>
          <p:nvPr>
            <p:ph type="subTitle" idx="2"/>
          </p:nvPr>
        </p:nvSpPr>
        <p:spPr>
          <a:xfrm>
            <a:off x="795050" y="2220038"/>
            <a:ext cx="7568100" cy="23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238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19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6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sz="1500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subTitle" idx="2"/>
          </p:nvPr>
        </p:nvSpPr>
        <p:spPr>
          <a:xfrm>
            <a:off x="3135425" y="2978831"/>
            <a:ext cx="58563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sz="1500" b="1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ubTitle" idx="3"/>
          </p:nvPr>
        </p:nvSpPr>
        <p:spPr>
          <a:xfrm>
            <a:off x="3135425" y="3278981"/>
            <a:ext cx="5856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ubTitle" idx="4"/>
          </p:nvPr>
        </p:nvSpPr>
        <p:spPr>
          <a:xfrm>
            <a:off x="3135425" y="3662550"/>
            <a:ext cx="58563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31" name="Google Shape;31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себе">
  <p:cSld name="CUSTOM_1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ubTitle" idx="1"/>
          </p:nvPr>
        </p:nvSpPr>
        <p:spPr>
          <a:xfrm>
            <a:off x="3891775" y="1716281"/>
            <a:ext cx="43917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600"/>
              <a:buNone/>
              <a:defRPr sz="1600" b="1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subTitle" idx="2"/>
          </p:nvPr>
        </p:nvSpPr>
        <p:spPr>
          <a:xfrm>
            <a:off x="3891775" y="2252801"/>
            <a:ext cx="5095200" cy="25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9.xml"/><Relationship Id="rId4" Type="http://schemas.openxmlformats.org/officeDocument/2006/relationships/slideLayout" Target="../slideLayouts/slideLayout28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6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2">
            <a:alphaModFix/>
          </a:blip>
          <a:stretch>
            <a:fillRect/>
          </a:stretch>
        </a:blip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○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○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8" name="Google Shape;68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9">
            <a:alphaModFix/>
          </a:blip>
          <a:stretch>
            <a:fillRect/>
          </a:stretch>
        </a:blip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7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8" name="Google Shape;118;p27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9" name="Google Shape;119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drive/folders/1_jBkKU2HRLL26Wzz7eOPESOVAaIuvibp?usp=drive_link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26" Type="http://schemas.openxmlformats.org/officeDocument/2006/relationships/image" Target="../media/image41.png"/><Relationship Id="rId21" Type="http://schemas.openxmlformats.org/officeDocument/2006/relationships/image" Target="../media/image13.png"/><Relationship Id="rId42" Type="http://schemas.openxmlformats.org/officeDocument/2006/relationships/image" Target="../media/image57.png"/><Relationship Id="rId47" Type="http://schemas.openxmlformats.org/officeDocument/2006/relationships/image" Target="../media/image62.png"/><Relationship Id="rId63" Type="http://schemas.openxmlformats.org/officeDocument/2006/relationships/image" Target="../media/image78.png"/><Relationship Id="rId68" Type="http://schemas.openxmlformats.org/officeDocument/2006/relationships/image" Target="../media/image83.png"/><Relationship Id="rId7" Type="http://schemas.openxmlformats.org/officeDocument/2006/relationships/image" Target="../media/image24.png"/><Relationship Id="rId71" Type="http://schemas.openxmlformats.org/officeDocument/2006/relationships/image" Target="../media/image86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20.png"/><Relationship Id="rId29" Type="http://schemas.openxmlformats.org/officeDocument/2006/relationships/image" Target="../media/image44.png"/><Relationship Id="rId11" Type="http://schemas.openxmlformats.org/officeDocument/2006/relationships/image" Target="../media/image28.png"/><Relationship Id="rId24" Type="http://schemas.openxmlformats.org/officeDocument/2006/relationships/image" Target="../media/image39.png"/><Relationship Id="rId32" Type="http://schemas.openxmlformats.org/officeDocument/2006/relationships/image" Target="../media/image47.png"/><Relationship Id="rId37" Type="http://schemas.openxmlformats.org/officeDocument/2006/relationships/image" Target="../media/image52.png"/><Relationship Id="rId40" Type="http://schemas.openxmlformats.org/officeDocument/2006/relationships/image" Target="../media/image55.png"/><Relationship Id="rId45" Type="http://schemas.openxmlformats.org/officeDocument/2006/relationships/image" Target="../media/image60.png"/><Relationship Id="rId53" Type="http://schemas.openxmlformats.org/officeDocument/2006/relationships/image" Target="../media/image68.png"/><Relationship Id="rId58" Type="http://schemas.openxmlformats.org/officeDocument/2006/relationships/image" Target="../media/image73.png"/><Relationship Id="rId66" Type="http://schemas.openxmlformats.org/officeDocument/2006/relationships/image" Target="../media/image81.png"/><Relationship Id="rId5" Type="http://schemas.openxmlformats.org/officeDocument/2006/relationships/image" Target="../media/image19.png"/><Relationship Id="rId61" Type="http://schemas.openxmlformats.org/officeDocument/2006/relationships/image" Target="../media/image76.png"/><Relationship Id="rId19" Type="http://schemas.openxmlformats.org/officeDocument/2006/relationships/image" Target="../media/image35.png"/><Relationship Id="rId14" Type="http://schemas.openxmlformats.org/officeDocument/2006/relationships/image" Target="../media/image31.png"/><Relationship Id="rId22" Type="http://schemas.openxmlformats.org/officeDocument/2006/relationships/image" Target="../media/image37.png"/><Relationship Id="rId27" Type="http://schemas.openxmlformats.org/officeDocument/2006/relationships/image" Target="../media/image42.png"/><Relationship Id="rId30" Type="http://schemas.openxmlformats.org/officeDocument/2006/relationships/image" Target="../media/image45.png"/><Relationship Id="rId35" Type="http://schemas.openxmlformats.org/officeDocument/2006/relationships/image" Target="../media/image50.png"/><Relationship Id="rId43" Type="http://schemas.openxmlformats.org/officeDocument/2006/relationships/image" Target="../media/image58.png"/><Relationship Id="rId48" Type="http://schemas.openxmlformats.org/officeDocument/2006/relationships/image" Target="../media/image63.png"/><Relationship Id="rId56" Type="http://schemas.openxmlformats.org/officeDocument/2006/relationships/image" Target="../media/image71.png"/><Relationship Id="rId64" Type="http://schemas.openxmlformats.org/officeDocument/2006/relationships/image" Target="../media/image79.png"/><Relationship Id="rId69" Type="http://schemas.openxmlformats.org/officeDocument/2006/relationships/image" Target="../media/image84.png"/><Relationship Id="rId8" Type="http://schemas.openxmlformats.org/officeDocument/2006/relationships/image" Target="../media/image25.png"/><Relationship Id="rId51" Type="http://schemas.openxmlformats.org/officeDocument/2006/relationships/image" Target="../media/image66.png"/><Relationship Id="rId3" Type="http://schemas.openxmlformats.org/officeDocument/2006/relationships/image" Target="../media/image21.png"/><Relationship Id="rId12" Type="http://schemas.openxmlformats.org/officeDocument/2006/relationships/image" Target="../media/image29.png"/><Relationship Id="rId17" Type="http://schemas.openxmlformats.org/officeDocument/2006/relationships/image" Target="../media/image33.png"/><Relationship Id="rId25" Type="http://schemas.openxmlformats.org/officeDocument/2006/relationships/image" Target="../media/image40.png"/><Relationship Id="rId33" Type="http://schemas.openxmlformats.org/officeDocument/2006/relationships/image" Target="../media/image48.png"/><Relationship Id="rId38" Type="http://schemas.openxmlformats.org/officeDocument/2006/relationships/image" Target="../media/image53.png"/><Relationship Id="rId46" Type="http://schemas.openxmlformats.org/officeDocument/2006/relationships/image" Target="../media/image61.png"/><Relationship Id="rId59" Type="http://schemas.openxmlformats.org/officeDocument/2006/relationships/image" Target="../media/image74.png"/><Relationship Id="rId67" Type="http://schemas.openxmlformats.org/officeDocument/2006/relationships/image" Target="../media/image82.png"/><Relationship Id="rId20" Type="http://schemas.openxmlformats.org/officeDocument/2006/relationships/image" Target="../media/image36.png"/><Relationship Id="rId41" Type="http://schemas.openxmlformats.org/officeDocument/2006/relationships/image" Target="../media/image56.png"/><Relationship Id="rId54" Type="http://schemas.openxmlformats.org/officeDocument/2006/relationships/image" Target="../media/image69.png"/><Relationship Id="rId62" Type="http://schemas.openxmlformats.org/officeDocument/2006/relationships/image" Target="../media/image77.png"/><Relationship Id="rId70" Type="http://schemas.openxmlformats.org/officeDocument/2006/relationships/image" Target="../media/image85.png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23.png"/><Relationship Id="rId15" Type="http://schemas.openxmlformats.org/officeDocument/2006/relationships/image" Target="../media/image32.png"/><Relationship Id="rId23" Type="http://schemas.openxmlformats.org/officeDocument/2006/relationships/image" Target="../media/image38.png"/><Relationship Id="rId28" Type="http://schemas.openxmlformats.org/officeDocument/2006/relationships/image" Target="../media/image43.png"/><Relationship Id="rId36" Type="http://schemas.openxmlformats.org/officeDocument/2006/relationships/image" Target="../media/image51.png"/><Relationship Id="rId49" Type="http://schemas.openxmlformats.org/officeDocument/2006/relationships/image" Target="../media/image64.png"/><Relationship Id="rId57" Type="http://schemas.openxmlformats.org/officeDocument/2006/relationships/image" Target="../media/image72.png"/><Relationship Id="rId10" Type="http://schemas.openxmlformats.org/officeDocument/2006/relationships/image" Target="../media/image27.png"/><Relationship Id="rId31" Type="http://schemas.openxmlformats.org/officeDocument/2006/relationships/image" Target="../media/image46.png"/><Relationship Id="rId44" Type="http://schemas.openxmlformats.org/officeDocument/2006/relationships/image" Target="../media/image59.png"/><Relationship Id="rId52" Type="http://schemas.openxmlformats.org/officeDocument/2006/relationships/image" Target="../media/image67.png"/><Relationship Id="rId60" Type="http://schemas.openxmlformats.org/officeDocument/2006/relationships/image" Target="../media/image75.png"/><Relationship Id="rId65" Type="http://schemas.openxmlformats.org/officeDocument/2006/relationships/image" Target="../media/image80.png"/><Relationship Id="rId4" Type="http://schemas.openxmlformats.org/officeDocument/2006/relationships/image" Target="../media/image22.png"/><Relationship Id="rId9" Type="http://schemas.openxmlformats.org/officeDocument/2006/relationships/image" Target="../media/image26.png"/><Relationship Id="rId13" Type="http://schemas.openxmlformats.org/officeDocument/2006/relationships/image" Target="../media/image30.png"/><Relationship Id="rId18" Type="http://schemas.openxmlformats.org/officeDocument/2006/relationships/image" Target="../media/image34.png"/><Relationship Id="rId39" Type="http://schemas.openxmlformats.org/officeDocument/2006/relationships/image" Target="../media/image54.png"/><Relationship Id="rId34" Type="http://schemas.openxmlformats.org/officeDocument/2006/relationships/image" Target="../media/image49.png"/><Relationship Id="rId50" Type="http://schemas.openxmlformats.org/officeDocument/2006/relationships/image" Target="../media/image65.png"/><Relationship Id="rId55" Type="http://schemas.openxmlformats.org/officeDocument/2006/relationships/image" Target="../media/image7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13" Type="http://schemas.openxmlformats.org/officeDocument/2006/relationships/image" Target="../media/image12.png"/><Relationship Id="rId3" Type="http://schemas.openxmlformats.org/officeDocument/2006/relationships/image" Target="../media/image11.png"/><Relationship Id="rId7" Type="http://schemas.openxmlformats.org/officeDocument/2006/relationships/image" Target="../media/image90.png"/><Relationship Id="rId12" Type="http://schemas.openxmlformats.org/officeDocument/2006/relationships/image" Target="../media/image9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89.png"/><Relationship Id="rId11" Type="http://schemas.openxmlformats.org/officeDocument/2006/relationships/image" Target="../media/image94.png"/><Relationship Id="rId5" Type="http://schemas.openxmlformats.org/officeDocument/2006/relationships/image" Target="../media/image88.png"/><Relationship Id="rId15" Type="http://schemas.openxmlformats.org/officeDocument/2006/relationships/image" Target="../media/image97.png"/><Relationship Id="rId10" Type="http://schemas.openxmlformats.org/officeDocument/2006/relationships/image" Target="../media/image93.png"/><Relationship Id="rId4" Type="http://schemas.openxmlformats.org/officeDocument/2006/relationships/image" Target="../media/image87.png"/><Relationship Id="rId9" Type="http://schemas.openxmlformats.org/officeDocument/2006/relationships/image" Target="../media/image92.png"/><Relationship Id="rId14" Type="http://schemas.openxmlformats.org/officeDocument/2006/relationships/image" Target="../media/image9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habr.com/ru/companies/rosatom/articles/841842/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16.png"/><Relationship Id="rId5" Type="http://schemas.openxmlformats.org/officeDocument/2006/relationships/image" Target="../media/image19.png"/><Relationship Id="rId4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7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98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35"/>
          <p:cNvPicPr preferRelativeResize="0"/>
          <p:nvPr/>
        </p:nvPicPr>
        <p:blipFill rotWithShape="1">
          <a:blip r:embed="rId3">
            <a:alphaModFix/>
          </a:blip>
          <a:srcRect l="18598" r="18591"/>
          <a:stretch/>
        </p:blipFill>
        <p:spPr>
          <a:xfrm>
            <a:off x="-75950" y="-3216975"/>
            <a:ext cx="9408753" cy="8360474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35"/>
          <p:cNvSpPr txBox="1"/>
          <p:nvPr/>
        </p:nvSpPr>
        <p:spPr>
          <a:xfrm>
            <a:off x="433125" y="1534950"/>
            <a:ext cx="75843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Тема вашего проекта</a:t>
            </a:r>
            <a:endParaRPr sz="45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8" name="Google Shape;148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13700" y="268875"/>
            <a:ext cx="822175" cy="284625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35"/>
          <p:cNvSpPr/>
          <p:nvPr/>
        </p:nvSpPr>
        <p:spPr>
          <a:xfrm>
            <a:off x="629700" y="4138025"/>
            <a:ext cx="2920500" cy="426600"/>
          </a:xfrm>
          <a:prstGeom prst="roundRect">
            <a:avLst>
              <a:gd name="adj" fmla="val 16667"/>
            </a:avLst>
          </a:prstGeom>
          <a:solidFill>
            <a:srgbClr val="3F299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" name="Google Shape;150;p35"/>
          <p:cNvSpPr txBox="1"/>
          <p:nvPr/>
        </p:nvSpPr>
        <p:spPr>
          <a:xfrm>
            <a:off x="886050" y="4127375"/>
            <a:ext cx="2407800" cy="4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900" dirty="0" smtClean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Архитектор 1С</a:t>
            </a:r>
            <a:endParaRPr sz="1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51" name="Google Shape;151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09723" y="3083693"/>
            <a:ext cx="1548451" cy="166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21602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44"/>
          <p:cNvSpPr txBox="1">
            <a:spLocks noGrp="1"/>
          </p:cNvSpPr>
          <p:nvPr>
            <p:ph type="title" idx="4294967295"/>
          </p:nvPr>
        </p:nvSpPr>
        <p:spPr>
          <a:xfrm>
            <a:off x="629000" y="1932525"/>
            <a:ext cx="7295100" cy="195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5000">
                <a:solidFill>
                  <a:schemeClr val="lt1"/>
                </a:solidFill>
              </a:rPr>
              <a:t>Спасибо за внимание!</a:t>
            </a:r>
            <a:endParaRPr sz="5000">
              <a:solidFill>
                <a:schemeClr val="lt1"/>
              </a:solidFill>
            </a:endParaRPr>
          </a:p>
        </p:txBody>
      </p:sp>
      <p:pic>
        <p:nvPicPr>
          <p:cNvPr id="236" name="Google Shape;236;p44" title="marker-graduating-cap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27300" y="231871"/>
            <a:ext cx="2270875" cy="304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45" title="ролик_об_отусе_blue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18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46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Инструменты для работы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с презентацией</a:t>
            </a:r>
            <a:endParaRPr/>
          </a:p>
        </p:txBody>
      </p:sp>
      <p:pic>
        <p:nvPicPr>
          <p:cNvPr id="247" name="Google Shape;247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14075" y="430338"/>
            <a:ext cx="939325" cy="939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47"/>
          <p:cNvSpPr txBox="1"/>
          <p:nvPr/>
        </p:nvSpPr>
        <p:spPr>
          <a:xfrm>
            <a:off x="629988" y="691425"/>
            <a:ext cx="8423400" cy="34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ru" sz="1500" b="1">
                <a:latin typeface="Roboto"/>
                <a:ea typeface="Roboto"/>
                <a:cs typeface="Roboto"/>
                <a:sym typeface="Roboto"/>
              </a:rPr>
              <a:t>1. Текст:</a:t>
            </a:r>
            <a:endParaRPr sz="1500" b="1"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«Одна мысль — один слайд»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Размещайте на каждом слайде до 5 строк текста, не более 5 слов в каждой строке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Выделяйте главные идеи с помощью размера и цвета шрифта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Используйте подзаголовки, если заголовок слишком длинный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Группируйте информацию в визуальные блоки</a:t>
            </a:r>
            <a:endParaRPr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Делите большие текстовые блоки на колонки или списки</a:t>
            </a:r>
            <a:endParaRPr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Используйте стрелки для обозначения последовательности информации </a:t>
            </a:r>
            <a:endParaRPr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Чередуйте текстовые блоки с графическими элементами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500" b="1">
                <a:latin typeface="Roboto"/>
                <a:ea typeface="Roboto"/>
                <a:cs typeface="Roboto"/>
                <a:sym typeface="Roboto"/>
              </a:rPr>
              <a:t>2. Используйте шрифт Roboto, кегль: заголовок – 25-30, подзаголовок –  17, </a:t>
            </a:r>
            <a:endParaRPr sz="1500" b="1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latin typeface="Roboto"/>
                <a:ea typeface="Roboto"/>
                <a:cs typeface="Roboto"/>
                <a:sym typeface="Roboto"/>
              </a:rPr>
              <a:t>основной текст – 15-12, межстрочный интервал 1,15</a:t>
            </a:r>
            <a:endParaRPr sz="1500" b="1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8"/>
          <p:cNvSpPr txBox="1"/>
          <p:nvPr/>
        </p:nvSpPr>
        <p:spPr>
          <a:xfrm>
            <a:off x="629988" y="781050"/>
            <a:ext cx="8423400" cy="21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180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3. Используйте нашу фирменную цветовую палитру (её найдете в следующем слайде) </a:t>
            </a:r>
            <a:endParaRPr sz="15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80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4. Визуальные материалы:</a:t>
            </a:r>
            <a:endParaRPr sz="15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Добавляйте релевантные изображения к текстовым блокам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Используйте иконки или эмодзи для визуализации ключевых пунктов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Используйте инфографику для визуализации сложной информации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    </a:t>
            </a:r>
            <a:r>
              <a:rPr lang="ru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    качественные изображения вы можете взять </a:t>
            </a:r>
            <a:r>
              <a:rPr lang="ru" b="1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в папке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58" name="Google Shape;258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7675" y="2576650"/>
            <a:ext cx="348500" cy="34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1252" y="2724091"/>
            <a:ext cx="499512" cy="4995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85266" y="583317"/>
            <a:ext cx="499512" cy="4995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84266" y="2316545"/>
            <a:ext cx="555893" cy="5558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71465" y="3774462"/>
            <a:ext cx="406292" cy="409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4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996919" y="3834697"/>
            <a:ext cx="424366" cy="424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4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257775" y="585425"/>
            <a:ext cx="495295" cy="495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4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994545" y="4262483"/>
            <a:ext cx="360144" cy="3601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4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405173" y="3774462"/>
            <a:ext cx="406292" cy="409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4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701471" y="3985239"/>
            <a:ext cx="508703" cy="5087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49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09009" y="539005"/>
            <a:ext cx="588135" cy="58813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49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2530352" y="4433144"/>
            <a:ext cx="404216" cy="4042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49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2901362" y="561770"/>
            <a:ext cx="542605" cy="5426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49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888594" y="2047748"/>
            <a:ext cx="436975" cy="436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49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514269" y="2047748"/>
            <a:ext cx="436975" cy="436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49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3054328" y="4448785"/>
            <a:ext cx="372935" cy="3729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49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8237883" y="3979170"/>
            <a:ext cx="520847" cy="5208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49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8207788" y="3288498"/>
            <a:ext cx="595986" cy="5959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49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1190534" y="2047748"/>
            <a:ext cx="436975" cy="436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49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2172209" y="1391638"/>
            <a:ext cx="493512" cy="4935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49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1150853" y="1403354"/>
            <a:ext cx="470080" cy="47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49"/>
          <p:cNvPicPr preferRelativeResize="0"/>
          <p:nvPr/>
        </p:nvPicPr>
        <p:blipFill rotWithShape="1">
          <a:blip r:embed="rId23">
            <a:alphaModFix/>
          </a:blip>
          <a:srcRect/>
          <a:stretch/>
        </p:blipFill>
        <p:spPr>
          <a:xfrm>
            <a:off x="552077" y="4281498"/>
            <a:ext cx="537109" cy="537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49"/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519706" y="1355027"/>
            <a:ext cx="566735" cy="5667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49"/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>
            <a:off x="5187775" y="2316539"/>
            <a:ext cx="493249" cy="49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49"/>
          <p:cNvPicPr preferRelativeResize="0"/>
          <p:nvPr/>
        </p:nvPicPr>
        <p:blipFill>
          <a:blip r:embed="rId26">
            <a:alphaModFix/>
          </a:blip>
          <a:stretch>
            <a:fillRect/>
          </a:stretch>
        </p:blipFill>
        <p:spPr>
          <a:xfrm>
            <a:off x="961355" y="2667110"/>
            <a:ext cx="588118" cy="5881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49"/>
          <p:cNvPicPr preferRelativeResize="0"/>
          <p:nvPr/>
        </p:nvPicPr>
        <p:blipFill>
          <a:blip r:embed="rId27">
            <a:alphaModFix/>
          </a:blip>
          <a:stretch>
            <a:fillRect/>
          </a:stretch>
        </p:blipFill>
        <p:spPr>
          <a:xfrm>
            <a:off x="7710770" y="3352476"/>
            <a:ext cx="468034" cy="4680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49"/>
          <p:cNvPicPr preferRelativeResize="0"/>
          <p:nvPr/>
        </p:nvPicPr>
        <p:blipFill>
          <a:blip r:embed="rId28">
            <a:alphaModFix/>
          </a:blip>
          <a:stretch>
            <a:fillRect/>
          </a:stretch>
        </p:blipFill>
        <p:spPr>
          <a:xfrm>
            <a:off x="5181495" y="2922709"/>
            <a:ext cx="493249" cy="4932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49"/>
          <p:cNvPicPr preferRelativeResize="0"/>
          <p:nvPr/>
        </p:nvPicPr>
        <p:blipFill>
          <a:blip r:embed="rId29">
            <a:alphaModFix/>
          </a:blip>
          <a:stretch>
            <a:fillRect/>
          </a:stretch>
        </p:blipFill>
        <p:spPr>
          <a:xfrm>
            <a:off x="2131524" y="2730594"/>
            <a:ext cx="499518" cy="499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49"/>
          <p:cNvPicPr preferRelativeResize="0"/>
          <p:nvPr/>
        </p:nvPicPr>
        <p:blipFill>
          <a:blip r:embed="rId30">
            <a:alphaModFix/>
          </a:blip>
          <a:stretch>
            <a:fillRect/>
          </a:stretch>
        </p:blipFill>
        <p:spPr>
          <a:xfrm>
            <a:off x="4009998" y="2316535"/>
            <a:ext cx="530079" cy="5300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49"/>
          <p:cNvPicPr preferRelativeResize="0"/>
          <p:nvPr/>
        </p:nvPicPr>
        <p:blipFill>
          <a:blip r:embed="rId31">
            <a:alphaModFix/>
          </a:blip>
          <a:stretch>
            <a:fillRect/>
          </a:stretch>
        </p:blipFill>
        <p:spPr>
          <a:xfrm>
            <a:off x="544543" y="3704244"/>
            <a:ext cx="552178" cy="552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49"/>
          <p:cNvPicPr preferRelativeResize="0"/>
          <p:nvPr/>
        </p:nvPicPr>
        <p:blipFill>
          <a:blip r:embed="rId32">
            <a:alphaModFix/>
          </a:blip>
          <a:stretch>
            <a:fillRect/>
          </a:stretch>
        </p:blipFill>
        <p:spPr>
          <a:xfrm>
            <a:off x="1078633" y="3704244"/>
            <a:ext cx="552178" cy="552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49"/>
          <p:cNvPicPr preferRelativeResize="0"/>
          <p:nvPr/>
        </p:nvPicPr>
        <p:blipFill>
          <a:blip r:embed="rId33">
            <a:alphaModFix/>
          </a:blip>
          <a:stretch>
            <a:fillRect/>
          </a:stretch>
        </p:blipFill>
        <p:spPr>
          <a:xfrm>
            <a:off x="1053627" y="4248959"/>
            <a:ext cx="602188" cy="6021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49"/>
          <p:cNvPicPr preferRelativeResize="0"/>
          <p:nvPr/>
        </p:nvPicPr>
        <p:blipFill>
          <a:blip r:embed="rId34">
            <a:alphaModFix/>
          </a:blip>
          <a:stretch>
            <a:fillRect/>
          </a:stretch>
        </p:blipFill>
        <p:spPr>
          <a:xfrm>
            <a:off x="469475" y="2745317"/>
            <a:ext cx="470090" cy="4700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49"/>
          <p:cNvPicPr preferRelativeResize="0"/>
          <p:nvPr/>
        </p:nvPicPr>
        <p:blipFill>
          <a:blip r:embed="rId35">
            <a:alphaModFix/>
          </a:blip>
          <a:stretch>
            <a:fillRect/>
          </a:stretch>
        </p:blipFill>
        <p:spPr>
          <a:xfrm>
            <a:off x="2316972" y="556974"/>
            <a:ext cx="552197" cy="5521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49"/>
          <p:cNvPicPr preferRelativeResize="0"/>
          <p:nvPr/>
        </p:nvPicPr>
        <p:blipFill>
          <a:blip r:embed="rId36">
            <a:alphaModFix/>
          </a:blip>
          <a:stretch>
            <a:fillRect/>
          </a:stretch>
        </p:blipFill>
        <p:spPr>
          <a:xfrm>
            <a:off x="4554831" y="2935266"/>
            <a:ext cx="504910" cy="5048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49"/>
          <p:cNvPicPr preferRelativeResize="0"/>
          <p:nvPr/>
        </p:nvPicPr>
        <p:blipFill>
          <a:blip r:embed="rId37">
            <a:alphaModFix/>
          </a:blip>
          <a:stretch>
            <a:fillRect/>
          </a:stretch>
        </p:blipFill>
        <p:spPr>
          <a:xfrm>
            <a:off x="4022582" y="2935266"/>
            <a:ext cx="504910" cy="5048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49"/>
          <p:cNvPicPr preferRelativeResize="0"/>
          <p:nvPr/>
        </p:nvPicPr>
        <p:blipFill>
          <a:blip r:embed="rId38">
            <a:alphaModFix/>
          </a:blip>
          <a:stretch>
            <a:fillRect/>
          </a:stretch>
        </p:blipFill>
        <p:spPr>
          <a:xfrm>
            <a:off x="4554831" y="2329119"/>
            <a:ext cx="504910" cy="5048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49"/>
          <p:cNvPicPr preferRelativeResize="0"/>
          <p:nvPr/>
        </p:nvPicPr>
        <p:blipFill>
          <a:blip r:embed="rId39">
            <a:alphaModFix/>
          </a:blip>
          <a:stretch>
            <a:fillRect/>
          </a:stretch>
        </p:blipFill>
        <p:spPr>
          <a:xfrm>
            <a:off x="5663349" y="2901775"/>
            <a:ext cx="597725" cy="59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49"/>
          <p:cNvPicPr preferRelativeResize="0"/>
          <p:nvPr/>
        </p:nvPicPr>
        <p:blipFill>
          <a:blip r:embed="rId40">
            <a:alphaModFix/>
          </a:blip>
          <a:stretch>
            <a:fillRect/>
          </a:stretch>
        </p:blipFill>
        <p:spPr>
          <a:xfrm>
            <a:off x="1985334" y="3818550"/>
            <a:ext cx="456645" cy="4566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49"/>
          <p:cNvPicPr preferRelativeResize="0"/>
          <p:nvPr/>
        </p:nvPicPr>
        <p:blipFill>
          <a:blip r:embed="rId41">
            <a:alphaModFix/>
          </a:blip>
          <a:stretch>
            <a:fillRect/>
          </a:stretch>
        </p:blipFill>
        <p:spPr>
          <a:xfrm>
            <a:off x="1434048" y="2018565"/>
            <a:ext cx="495294" cy="495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49"/>
          <p:cNvPicPr preferRelativeResize="0"/>
          <p:nvPr/>
        </p:nvPicPr>
        <p:blipFill>
          <a:blip r:embed="rId42">
            <a:alphaModFix/>
          </a:blip>
          <a:stretch>
            <a:fillRect/>
          </a:stretch>
        </p:blipFill>
        <p:spPr>
          <a:xfrm>
            <a:off x="1885178" y="2018565"/>
            <a:ext cx="495294" cy="495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49"/>
          <p:cNvPicPr preferRelativeResize="0"/>
          <p:nvPr/>
        </p:nvPicPr>
        <p:blipFill>
          <a:blip r:embed="rId43">
            <a:alphaModFix/>
          </a:blip>
          <a:stretch>
            <a:fillRect/>
          </a:stretch>
        </p:blipFill>
        <p:spPr>
          <a:xfrm>
            <a:off x="2026525" y="4443213"/>
            <a:ext cx="384075" cy="38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49"/>
          <p:cNvPicPr preferRelativeResize="0"/>
          <p:nvPr/>
        </p:nvPicPr>
        <p:blipFill>
          <a:blip r:embed="rId44">
            <a:alphaModFix/>
          </a:blip>
          <a:stretch>
            <a:fillRect/>
          </a:stretch>
        </p:blipFill>
        <p:spPr>
          <a:xfrm>
            <a:off x="2502160" y="3844766"/>
            <a:ext cx="404231" cy="40422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49"/>
          <p:cNvPicPr preferRelativeResize="0"/>
          <p:nvPr/>
        </p:nvPicPr>
        <p:blipFill>
          <a:blip r:embed="rId45">
            <a:alphaModFix/>
          </a:blip>
          <a:stretch>
            <a:fillRect/>
          </a:stretch>
        </p:blipFill>
        <p:spPr>
          <a:xfrm>
            <a:off x="4375738" y="4226469"/>
            <a:ext cx="432222" cy="4322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49"/>
          <p:cNvPicPr preferRelativeResize="0"/>
          <p:nvPr/>
        </p:nvPicPr>
        <p:blipFill>
          <a:blip r:embed="rId46">
            <a:alphaModFix/>
          </a:blip>
          <a:stretch>
            <a:fillRect/>
          </a:stretch>
        </p:blipFill>
        <p:spPr>
          <a:xfrm>
            <a:off x="3919814" y="3763353"/>
            <a:ext cx="432222" cy="4322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49"/>
          <p:cNvPicPr preferRelativeResize="0"/>
          <p:nvPr/>
        </p:nvPicPr>
        <p:blipFill>
          <a:blip r:embed="rId47">
            <a:alphaModFix/>
          </a:blip>
          <a:stretch>
            <a:fillRect/>
          </a:stretch>
        </p:blipFill>
        <p:spPr>
          <a:xfrm>
            <a:off x="4381317" y="3763353"/>
            <a:ext cx="432222" cy="4322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49"/>
          <p:cNvPicPr preferRelativeResize="0"/>
          <p:nvPr/>
        </p:nvPicPr>
        <p:blipFill>
          <a:blip r:embed="rId48">
            <a:alphaModFix/>
          </a:blip>
          <a:stretch>
            <a:fillRect/>
          </a:stretch>
        </p:blipFill>
        <p:spPr>
          <a:xfrm>
            <a:off x="5421140" y="4251223"/>
            <a:ext cx="382690" cy="38269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49"/>
          <p:cNvPicPr preferRelativeResize="0"/>
          <p:nvPr/>
        </p:nvPicPr>
        <p:blipFill>
          <a:blip r:embed="rId49">
            <a:alphaModFix/>
          </a:blip>
          <a:stretch>
            <a:fillRect/>
          </a:stretch>
        </p:blipFill>
        <p:spPr>
          <a:xfrm>
            <a:off x="1561510" y="1329664"/>
            <a:ext cx="617460" cy="61745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49"/>
          <p:cNvPicPr preferRelativeResize="0"/>
          <p:nvPr/>
        </p:nvPicPr>
        <p:blipFill>
          <a:blip r:embed="rId50">
            <a:alphaModFix/>
          </a:blip>
          <a:stretch>
            <a:fillRect/>
          </a:stretch>
        </p:blipFill>
        <p:spPr>
          <a:xfrm>
            <a:off x="7078625" y="585419"/>
            <a:ext cx="431346" cy="4313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49"/>
          <p:cNvPicPr preferRelativeResize="0"/>
          <p:nvPr/>
        </p:nvPicPr>
        <p:blipFill>
          <a:blip r:embed="rId51">
            <a:alphaModFix/>
          </a:blip>
          <a:stretch>
            <a:fillRect/>
          </a:stretch>
        </p:blipFill>
        <p:spPr>
          <a:xfrm>
            <a:off x="7121933" y="1135419"/>
            <a:ext cx="431346" cy="4313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49"/>
          <p:cNvPicPr preferRelativeResize="0"/>
          <p:nvPr/>
        </p:nvPicPr>
        <p:blipFill>
          <a:blip r:embed="rId52">
            <a:alphaModFix/>
          </a:blip>
          <a:stretch>
            <a:fillRect/>
          </a:stretch>
        </p:blipFill>
        <p:spPr>
          <a:xfrm rot="808536">
            <a:off x="8249366" y="2529116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49"/>
          <p:cNvPicPr preferRelativeResize="0"/>
          <p:nvPr/>
        </p:nvPicPr>
        <p:blipFill>
          <a:blip r:embed="rId53">
            <a:alphaModFix/>
          </a:blip>
          <a:stretch>
            <a:fillRect/>
          </a:stretch>
        </p:blipFill>
        <p:spPr>
          <a:xfrm>
            <a:off x="7692265" y="2494210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49"/>
          <p:cNvPicPr preferRelativeResize="0"/>
          <p:nvPr/>
        </p:nvPicPr>
        <p:blipFill>
          <a:blip r:embed="rId54">
            <a:alphaModFix/>
          </a:blip>
          <a:stretch>
            <a:fillRect/>
          </a:stretch>
        </p:blipFill>
        <p:spPr>
          <a:xfrm>
            <a:off x="7202083" y="2494244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49"/>
          <p:cNvPicPr preferRelativeResize="0"/>
          <p:nvPr/>
        </p:nvPicPr>
        <p:blipFill>
          <a:blip r:embed="rId55">
            <a:alphaModFix/>
          </a:blip>
          <a:stretch>
            <a:fillRect/>
          </a:stretch>
        </p:blipFill>
        <p:spPr>
          <a:xfrm>
            <a:off x="7202071" y="1974083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49"/>
          <p:cNvPicPr preferRelativeResize="0"/>
          <p:nvPr/>
        </p:nvPicPr>
        <p:blipFill>
          <a:blip r:embed="rId56">
            <a:alphaModFix/>
          </a:blip>
          <a:stretch>
            <a:fillRect/>
          </a:stretch>
        </p:blipFill>
        <p:spPr>
          <a:xfrm>
            <a:off x="7692265" y="1974071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49"/>
          <p:cNvPicPr preferRelativeResize="0"/>
          <p:nvPr/>
        </p:nvPicPr>
        <p:blipFill>
          <a:blip r:embed="rId57">
            <a:alphaModFix/>
          </a:blip>
          <a:stretch>
            <a:fillRect/>
          </a:stretch>
        </p:blipFill>
        <p:spPr>
          <a:xfrm>
            <a:off x="8218004" y="1167390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49"/>
          <p:cNvPicPr preferRelativeResize="0"/>
          <p:nvPr/>
        </p:nvPicPr>
        <p:blipFill>
          <a:blip r:embed="rId58">
            <a:alphaModFix/>
          </a:blip>
          <a:stretch>
            <a:fillRect/>
          </a:stretch>
        </p:blipFill>
        <p:spPr>
          <a:xfrm>
            <a:off x="7631405" y="1180470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49"/>
          <p:cNvPicPr preferRelativeResize="0"/>
          <p:nvPr/>
        </p:nvPicPr>
        <p:blipFill>
          <a:blip r:embed="rId59">
            <a:alphaModFix/>
          </a:blip>
          <a:stretch>
            <a:fillRect/>
          </a:stretch>
        </p:blipFill>
        <p:spPr>
          <a:xfrm>
            <a:off x="8164542" y="578840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49"/>
          <p:cNvPicPr preferRelativeResize="0"/>
          <p:nvPr/>
        </p:nvPicPr>
        <p:blipFill>
          <a:blip r:embed="rId60">
            <a:alphaModFix/>
          </a:blip>
          <a:stretch>
            <a:fillRect/>
          </a:stretch>
        </p:blipFill>
        <p:spPr>
          <a:xfrm>
            <a:off x="7666734" y="578840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49"/>
          <p:cNvPicPr preferRelativeResize="0"/>
          <p:nvPr/>
        </p:nvPicPr>
        <p:blipFill>
          <a:blip r:embed="rId61">
            <a:alphaModFix/>
          </a:blip>
          <a:stretch>
            <a:fillRect/>
          </a:stretch>
        </p:blipFill>
        <p:spPr>
          <a:xfrm>
            <a:off x="3495732" y="583314"/>
            <a:ext cx="499518" cy="499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49"/>
          <p:cNvPicPr preferRelativeResize="0"/>
          <p:nvPr/>
        </p:nvPicPr>
        <p:blipFill>
          <a:blip r:embed="rId62">
            <a:alphaModFix/>
          </a:blip>
          <a:stretch>
            <a:fillRect/>
          </a:stretch>
        </p:blipFill>
        <p:spPr>
          <a:xfrm>
            <a:off x="7197364" y="4023550"/>
            <a:ext cx="432067" cy="432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49"/>
          <p:cNvPicPr preferRelativeResize="0"/>
          <p:nvPr/>
        </p:nvPicPr>
        <p:blipFill>
          <a:blip r:embed="rId63">
            <a:alphaModFix/>
          </a:blip>
          <a:stretch>
            <a:fillRect/>
          </a:stretch>
        </p:blipFill>
        <p:spPr>
          <a:xfrm>
            <a:off x="7175125" y="3370459"/>
            <a:ext cx="432067" cy="432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49"/>
          <p:cNvPicPr preferRelativeResize="0"/>
          <p:nvPr/>
        </p:nvPicPr>
        <p:blipFill>
          <a:blip r:embed="rId64">
            <a:alphaModFix/>
          </a:blip>
          <a:stretch>
            <a:fillRect/>
          </a:stretch>
        </p:blipFill>
        <p:spPr>
          <a:xfrm>
            <a:off x="8193251" y="1974071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49"/>
          <p:cNvPicPr preferRelativeResize="0"/>
          <p:nvPr/>
        </p:nvPicPr>
        <p:blipFill rotWithShape="1">
          <a:blip r:embed="rId65">
            <a:alphaModFix/>
          </a:blip>
          <a:srcRect/>
          <a:stretch/>
        </p:blipFill>
        <p:spPr>
          <a:xfrm>
            <a:off x="2337816" y="2058480"/>
            <a:ext cx="443210" cy="443203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49"/>
          <p:cNvPicPr preferRelativeResize="0"/>
          <p:nvPr/>
        </p:nvPicPr>
        <p:blipFill>
          <a:blip r:embed="rId66">
            <a:alphaModFix/>
          </a:blip>
          <a:stretch>
            <a:fillRect/>
          </a:stretch>
        </p:blipFill>
        <p:spPr>
          <a:xfrm>
            <a:off x="2775062" y="1388632"/>
            <a:ext cx="499518" cy="499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49"/>
          <p:cNvPicPr preferRelativeResize="0"/>
          <p:nvPr/>
        </p:nvPicPr>
        <p:blipFill rotWithShape="1">
          <a:blip r:embed="rId67">
            <a:alphaModFix/>
          </a:blip>
          <a:srcRect/>
          <a:stretch/>
        </p:blipFill>
        <p:spPr>
          <a:xfrm>
            <a:off x="5056303" y="4700669"/>
            <a:ext cx="306250" cy="30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49"/>
          <p:cNvPicPr preferRelativeResize="0"/>
          <p:nvPr/>
        </p:nvPicPr>
        <p:blipFill rotWithShape="1">
          <a:blip r:embed="rId68">
            <a:alphaModFix/>
          </a:blip>
          <a:srcRect/>
          <a:stretch/>
        </p:blipFill>
        <p:spPr>
          <a:xfrm>
            <a:off x="5476501" y="4711956"/>
            <a:ext cx="306250" cy="30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49"/>
          <p:cNvPicPr preferRelativeResize="0"/>
          <p:nvPr/>
        </p:nvPicPr>
        <p:blipFill>
          <a:blip r:embed="rId69">
            <a:alphaModFix/>
          </a:blip>
          <a:stretch>
            <a:fillRect/>
          </a:stretch>
        </p:blipFill>
        <p:spPr>
          <a:xfrm>
            <a:off x="2691814" y="2761497"/>
            <a:ext cx="437718" cy="437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49"/>
          <p:cNvPicPr preferRelativeResize="0"/>
          <p:nvPr/>
        </p:nvPicPr>
        <p:blipFill>
          <a:blip r:embed="rId70">
            <a:alphaModFix/>
          </a:blip>
          <a:stretch>
            <a:fillRect/>
          </a:stretch>
        </p:blipFill>
        <p:spPr>
          <a:xfrm>
            <a:off x="3835523" y="1440998"/>
            <a:ext cx="617475" cy="61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49"/>
          <p:cNvPicPr preferRelativeResize="0"/>
          <p:nvPr/>
        </p:nvPicPr>
        <p:blipFill>
          <a:blip r:embed="rId71">
            <a:alphaModFix/>
          </a:blip>
          <a:stretch>
            <a:fillRect/>
          </a:stretch>
        </p:blipFill>
        <p:spPr>
          <a:xfrm>
            <a:off x="4540306" y="1419187"/>
            <a:ext cx="729762" cy="7297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50"/>
          <p:cNvSpPr/>
          <p:nvPr/>
        </p:nvSpPr>
        <p:spPr>
          <a:xfrm>
            <a:off x="5386000" y="197300"/>
            <a:ext cx="3467400" cy="2147400"/>
          </a:xfrm>
          <a:prstGeom prst="roundRect">
            <a:avLst>
              <a:gd name="adj" fmla="val 16667"/>
            </a:avLst>
          </a:prstGeom>
          <a:solidFill>
            <a:srgbClr val="9E9E9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37" name="Google Shape;337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07677" y="1327053"/>
            <a:ext cx="1812680" cy="627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07700" y="489978"/>
            <a:ext cx="1812644" cy="6275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96748" y="670077"/>
            <a:ext cx="941925" cy="1201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10300" y="2760755"/>
            <a:ext cx="1883234" cy="780798"/>
          </a:xfrm>
          <a:prstGeom prst="rect">
            <a:avLst/>
          </a:prstGeom>
          <a:noFill/>
          <a:ln>
            <a:noFill/>
          </a:ln>
          <a:effectLst>
            <a:outerShdw blurRad="114300" dist="19050" dir="588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341" name="Google Shape;341;p5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672170" y="3726284"/>
            <a:ext cx="1948175" cy="765766"/>
          </a:xfrm>
          <a:prstGeom prst="rect">
            <a:avLst/>
          </a:prstGeom>
          <a:noFill/>
          <a:ln>
            <a:noFill/>
          </a:ln>
          <a:effectLst>
            <a:outerShdw blurRad="114300" dist="19050" dir="588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342" name="Google Shape;342;p5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795668" y="510640"/>
            <a:ext cx="765850" cy="1124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5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792750" y="586627"/>
            <a:ext cx="1397868" cy="1081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5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08750" y="623231"/>
            <a:ext cx="880325" cy="8996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5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27775" y="1972625"/>
            <a:ext cx="880324" cy="879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50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638025" y="1871888"/>
            <a:ext cx="1081150" cy="108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50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795678" y="3300686"/>
            <a:ext cx="941925" cy="1015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50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3108466" y="1689619"/>
            <a:ext cx="880325" cy="1348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50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577949" y="3180927"/>
            <a:ext cx="941925" cy="10873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1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Шаблоны, которые вы можете использовать для рассказа о своем проекте</a:t>
            </a:r>
            <a:endParaRPr/>
          </a:p>
        </p:txBody>
      </p:sp>
      <p:pic>
        <p:nvPicPr>
          <p:cNvPr id="355" name="Google Shape;355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14075" y="430338"/>
            <a:ext cx="939325" cy="939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2"/>
          <p:cNvSpPr txBox="1">
            <a:spLocks noGrp="1"/>
          </p:cNvSpPr>
          <p:nvPr>
            <p:ph type="title"/>
          </p:nvPr>
        </p:nvSpPr>
        <p:spPr>
          <a:xfrm>
            <a:off x="548556" y="1594106"/>
            <a:ext cx="7379700" cy="11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venir"/>
              <a:buNone/>
            </a:pPr>
            <a:r>
              <a:rPr lang="ru"/>
              <a:t>Материал для моделирования</a:t>
            </a:r>
            <a:endParaRPr sz="3600">
              <a:solidFill>
                <a:srgbClr val="FBFBFE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</a:pPr>
            <a:endParaRPr sz="2800">
              <a:solidFill>
                <a:srgbClr val="FBFBF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1" name="Google Shape;361;p52"/>
          <p:cNvSpPr/>
          <p:nvPr/>
        </p:nvSpPr>
        <p:spPr>
          <a:xfrm>
            <a:off x="494025" y="682688"/>
            <a:ext cx="6167400" cy="1070700"/>
          </a:xfrm>
          <a:prstGeom prst="roundRect">
            <a:avLst>
              <a:gd name="adj" fmla="val 16667"/>
            </a:avLst>
          </a:prstGeom>
          <a:solidFill>
            <a:srgbClr val="40299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4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Название подтемы</a:t>
            </a:r>
            <a:endParaRPr sz="34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62" name="Google Shape;362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74100" y="1077650"/>
            <a:ext cx="1078825" cy="1245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3"/>
          <p:cNvSpPr txBox="1"/>
          <p:nvPr/>
        </p:nvSpPr>
        <p:spPr>
          <a:xfrm>
            <a:off x="721493" y="832471"/>
            <a:ext cx="7701000" cy="8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300"/>
              <a:buFont typeface="Roboto"/>
              <a:buNone/>
            </a:pPr>
            <a:r>
              <a:rPr lang="ru" sz="5300" b="1">
                <a:solidFill>
                  <a:srgbClr val="3F299A"/>
                </a:solidFill>
                <a:latin typeface="Roboto"/>
                <a:ea typeface="Roboto"/>
                <a:cs typeface="Roboto"/>
                <a:sym typeface="Roboto"/>
              </a:rPr>
              <a:t>Определение – это</a:t>
            </a:r>
            <a:endParaRPr sz="2300">
              <a:solidFill>
                <a:srgbClr val="3F299A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68" name="Google Shape;368;p53"/>
          <p:cNvSpPr txBox="1"/>
          <p:nvPr/>
        </p:nvSpPr>
        <p:spPr>
          <a:xfrm>
            <a:off x="721500" y="1984175"/>
            <a:ext cx="7403400" cy="17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3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описание данных в виде набора сущностей, отношений между ними, атрибутов сущностей, </a:t>
            </a:r>
            <a:endParaRPr sz="2300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3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их типов данных, соглашений об именовании </a:t>
            </a:r>
            <a:endParaRPr sz="2300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3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и правил проверки целостностей 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6"/>
          <p:cNvSpPr txBox="1">
            <a:spLocks noGrp="1"/>
          </p:cNvSpPr>
          <p:nvPr>
            <p:ph type="title"/>
          </p:nvPr>
        </p:nvSpPr>
        <p:spPr>
          <a:xfrm>
            <a:off x="744125" y="1415974"/>
            <a:ext cx="7935300" cy="141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4000">
                <a:solidFill>
                  <a:schemeClr val="dk1"/>
                </a:solidFill>
              </a:rPr>
              <a:t>Меня хорошо видно</a:t>
            </a:r>
            <a:endParaRPr sz="4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>
                <a:solidFill>
                  <a:schemeClr val="dk1"/>
                </a:solidFill>
              </a:rPr>
              <a:t>&amp; слышно?</a:t>
            </a:r>
            <a:endParaRPr sz="4000">
              <a:solidFill>
                <a:schemeClr val="dk1"/>
              </a:solidFill>
            </a:endParaRPr>
          </a:p>
        </p:txBody>
      </p:sp>
      <p:pic>
        <p:nvPicPr>
          <p:cNvPr id="157" name="Google Shape;15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4062" y="3841075"/>
            <a:ext cx="545712" cy="5457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5575" y="3890890"/>
            <a:ext cx="537262" cy="5372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54"/>
          <p:cNvSpPr txBox="1">
            <a:spLocks noGrp="1"/>
          </p:cNvSpPr>
          <p:nvPr>
            <p:ph type="title"/>
          </p:nvPr>
        </p:nvSpPr>
        <p:spPr>
          <a:xfrm>
            <a:off x="600400" y="438675"/>
            <a:ext cx="66522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Слайды с “кнопками” </a:t>
            </a:r>
            <a:endParaRPr/>
          </a:p>
        </p:txBody>
      </p:sp>
      <p:sp>
        <p:nvSpPr>
          <p:cNvPr id="374" name="Google Shape;374;p54"/>
          <p:cNvSpPr/>
          <p:nvPr/>
        </p:nvSpPr>
        <p:spPr>
          <a:xfrm>
            <a:off x="720000" y="1534575"/>
            <a:ext cx="5400900" cy="14274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Тезис 1/Определение 1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5" name="Google Shape;375;p54"/>
          <p:cNvSpPr/>
          <p:nvPr/>
        </p:nvSpPr>
        <p:spPr>
          <a:xfrm>
            <a:off x="720000" y="3285100"/>
            <a:ext cx="5400900" cy="1427400"/>
          </a:xfrm>
          <a:prstGeom prst="roundRect">
            <a:avLst>
              <a:gd name="adj" fmla="val 16667"/>
            </a:avLst>
          </a:prstGeom>
          <a:solidFill>
            <a:srgbClr val="3F299A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Тезис 2 (выбирая его, словно щелкаем на него мышью,</a:t>
            </a:r>
            <a:endParaRPr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и в следующем слайде раскрываем выбранную </a:t>
            </a:r>
            <a:endParaRPr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мысль полностью) / Определение 2</a:t>
            </a:r>
            <a:endParaRPr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76" name="Google Shape;376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73550" y="3889950"/>
            <a:ext cx="739326" cy="85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55"/>
          <p:cNvSpPr/>
          <p:nvPr/>
        </p:nvSpPr>
        <p:spPr>
          <a:xfrm>
            <a:off x="1010550" y="1550450"/>
            <a:ext cx="6878100" cy="1427400"/>
          </a:xfrm>
          <a:prstGeom prst="roundRect">
            <a:avLst>
              <a:gd name="adj" fmla="val 16667"/>
            </a:avLst>
          </a:prstGeom>
          <a:solidFill>
            <a:srgbClr val="3F299A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Определение</a:t>
            </a:r>
            <a:r>
              <a:rPr lang="ru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 – </a:t>
            </a:r>
            <a:r>
              <a:rPr lang="ru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их типов данных, соглашений об именовании и правил проверки целостностей 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82" name="Google Shape;382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81800" y="2312100"/>
            <a:ext cx="739326" cy="85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56"/>
          <p:cNvSpPr txBox="1">
            <a:spLocks noGrp="1"/>
          </p:cNvSpPr>
          <p:nvPr>
            <p:ph type="title"/>
          </p:nvPr>
        </p:nvSpPr>
        <p:spPr>
          <a:xfrm>
            <a:off x="611950" y="318675"/>
            <a:ext cx="8214300" cy="6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Заголовок: главная мысль слайда </a:t>
            </a:r>
            <a:endParaRPr/>
          </a:p>
        </p:txBody>
      </p:sp>
      <p:sp>
        <p:nvSpPr>
          <p:cNvPr id="388" name="Google Shape;388;p56"/>
          <p:cNvSpPr txBox="1">
            <a:spLocks noGrp="1"/>
          </p:cNvSpPr>
          <p:nvPr>
            <p:ph type="title"/>
          </p:nvPr>
        </p:nvSpPr>
        <p:spPr>
          <a:xfrm>
            <a:off x="611950" y="938325"/>
            <a:ext cx="6724200" cy="41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0">
                <a:latin typeface="Roboto Medium"/>
                <a:ea typeface="Roboto Medium"/>
                <a:cs typeface="Roboto Medium"/>
                <a:sym typeface="Roboto Medium"/>
              </a:rPr>
              <a:t>Подзаголовок – дополнение к основной мысли</a:t>
            </a:r>
            <a:endParaRPr sz="1500" b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89" name="Google Shape;389;p56"/>
          <p:cNvSpPr txBox="1"/>
          <p:nvPr/>
        </p:nvSpPr>
        <p:spPr>
          <a:xfrm>
            <a:off x="662850" y="1917013"/>
            <a:ext cx="4092000" cy="19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299A"/>
              </a:buClr>
              <a:buSzPts val="1300"/>
              <a:buFont typeface="Roboto"/>
              <a:buChar char="●"/>
            </a:pPr>
            <a:r>
              <a:rPr lang="ru" sz="13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Источников много </a:t>
            </a:r>
            <a:endParaRPr sz="13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299A"/>
              </a:buClr>
              <a:buSzPts val="1300"/>
              <a:buFont typeface="Roboto"/>
              <a:buChar char="●"/>
            </a:pPr>
            <a:r>
              <a:rPr lang="ru" sz="13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Кроме того, в той же микросервисной архитектуре у нас запрос от клиента может проходить через несколько различных микросервисов, причем в зависимости </a:t>
            </a:r>
            <a:endParaRPr sz="13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от различных аспектов, этот путь может состоять из разных узлов. 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0" name="Google Shape;390;p56"/>
          <p:cNvSpPr/>
          <p:nvPr/>
        </p:nvSpPr>
        <p:spPr>
          <a:xfrm>
            <a:off x="6203150" y="1392225"/>
            <a:ext cx="2490600" cy="30939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место для иллюстрации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7"/>
          <p:cNvSpPr txBox="1">
            <a:spLocks noGrp="1"/>
          </p:cNvSpPr>
          <p:nvPr>
            <p:ph type="title"/>
          </p:nvPr>
        </p:nvSpPr>
        <p:spPr>
          <a:xfrm>
            <a:off x="638800" y="351150"/>
            <a:ext cx="8214300" cy="6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Главная мысль слайда</a:t>
            </a:r>
            <a:endParaRPr/>
          </a:p>
        </p:txBody>
      </p:sp>
      <p:sp>
        <p:nvSpPr>
          <p:cNvPr id="396" name="Google Shape;396;p57"/>
          <p:cNvSpPr txBox="1"/>
          <p:nvPr/>
        </p:nvSpPr>
        <p:spPr>
          <a:xfrm>
            <a:off x="611950" y="1269600"/>
            <a:ext cx="606660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299A"/>
              </a:buClr>
              <a:buSzPts val="1300"/>
              <a:buFont typeface="Roboto"/>
              <a:buChar char="●"/>
            </a:pPr>
            <a:r>
              <a:rPr lang="ru" sz="13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В этой статье мы будем завершать тему мониторинга и поговорим  </a:t>
            </a:r>
            <a:endParaRPr sz="13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о мониторинге работы самих приложений. </a:t>
            </a:r>
            <a:endParaRPr sz="13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3F299A"/>
              </a:buClr>
              <a:buSzPts val="1300"/>
              <a:buFont typeface="Roboto"/>
              <a:buChar char="●"/>
            </a:pPr>
            <a:r>
              <a:rPr lang="ru" sz="13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Какими средствами и как можно осуществлять сбор метрик </a:t>
            </a:r>
            <a:endParaRPr sz="13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с приложений и что такое трассировка.</a:t>
            </a:r>
            <a:endParaRPr sz="13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3F299A"/>
              </a:buClr>
              <a:buSzPts val="1300"/>
              <a:buFont typeface="Roboto"/>
              <a:buChar char="●"/>
            </a:pPr>
            <a:r>
              <a:rPr lang="ru" sz="13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Как уже говорилось в предыдущих статьях, мы можем осуществлять сбор количественных показателей по событиям, формирующим тренды с помощью метрик.</a:t>
            </a:r>
            <a:endParaRPr sz="13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3F299A"/>
              </a:buClr>
              <a:buSzPts val="1300"/>
              <a:buFont typeface="Roboto"/>
              <a:buChar char="●"/>
            </a:pPr>
            <a:r>
              <a:rPr lang="ru" sz="13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Кроме того, в той же микросервисной архитектуре у нас запрос </a:t>
            </a:r>
            <a:endParaRPr sz="13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от клиента может проходить через несколько различных микросервисов.</a:t>
            </a:r>
            <a:endParaRPr sz="13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3F299A"/>
              </a:buClr>
              <a:buSzPts val="1300"/>
              <a:buFont typeface="Roboto"/>
              <a:buChar char="●"/>
            </a:pPr>
            <a:r>
              <a:rPr lang="ru" sz="13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В зависимости от различных аспектов, этот путь может состоять из разных узлов. </a:t>
            </a:r>
            <a:endParaRPr sz="13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58"/>
          <p:cNvSpPr txBox="1"/>
          <p:nvPr/>
        </p:nvSpPr>
        <p:spPr>
          <a:xfrm>
            <a:off x="800575" y="1349525"/>
            <a:ext cx="7224600" cy="30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В этой статье мы будем завершать тему мониторинга </a:t>
            </a:r>
            <a:endParaRPr sz="15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и поговорим о мониторинге работы самих приложений. </a:t>
            </a:r>
            <a:endParaRPr sz="15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Какими средствами и как можно осуществлять сбор </a:t>
            </a:r>
            <a:endParaRPr sz="15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метрик с приложений и что такое трассировка.</a:t>
            </a:r>
            <a:endParaRPr sz="15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Как уже говорилось в предыдущих статьях, мы можем</a:t>
            </a:r>
            <a:endParaRPr sz="15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осуществлять сбор количественных показателей </a:t>
            </a:r>
            <a:endParaRPr sz="15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 событиям, формирующим тренды с помощью метрик.</a:t>
            </a:r>
            <a:endParaRPr sz="15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5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2" name="Google Shape;402;p58"/>
          <p:cNvSpPr txBox="1">
            <a:spLocks noGrp="1"/>
          </p:cNvSpPr>
          <p:nvPr>
            <p:ph type="title"/>
          </p:nvPr>
        </p:nvSpPr>
        <p:spPr>
          <a:xfrm>
            <a:off x="611950" y="350875"/>
            <a:ext cx="8214300" cy="6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Главная мысль слайда</a:t>
            </a:r>
            <a:endParaRPr/>
          </a:p>
        </p:txBody>
      </p:sp>
      <p:pic>
        <p:nvPicPr>
          <p:cNvPr id="403" name="Google Shape;403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8200" y="1468125"/>
            <a:ext cx="315075" cy="321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8200" y="2410750"/>
            <a:ext cx="315075" cy="321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8200" y="3353375"/>
            <a:ext cx="315075" cy="321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59"/>
          <p:cNvSpPr txBox="1">
            <a:spLocks noGrp="1"/>
          </p:cNvSpPr>
          <p:nvPr>
            <p:ph type="title"/>
          </p:nvPr>
        </p:nvSpPr>
        <p:spPr>
          <a:xfrm>
            <a:off x="623400" y="345599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50505"/>
                </a:solidFill>
              </a:rPr>
              <a:t>Слайд со списком </a:t>
            </a:r>
            <a:endParaRPr>
              <a:solidFill>
                <a:srgbClr val="050505"/>
              </a:solidFill>
            </a:endParaRPr>
          </a:p>
        </p:txBody>
      </p:sp>
      <p:graphicFrame>
        <p:nvGraphicFramePr>
          <p:cNvPr id="411" name="Google Shape;411;p59"/>
          <p:cNvGraphicFramePr/>
          <p:nvPr/>
        </p:nvGraphicFramePr>
        <p:xfrm>
          <a:off x="623400" y="1392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{F6E47900-FCD9-4C44-8424-05859C4BF5F7}</a:tableStyleId>
              </a:tblPr>
              <a:tblGrid>
                <a:gridCol w="489425"/>
                <a:gridCol w="6749575"/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5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5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5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5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5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5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5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sz="15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5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5.</a:t>
                      </a:r>
                      <a:endParaRPr sz="15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60"/>
          <p:cNvSpPr txBox="1">
            <a:spLocks noGrp="1"/>
          </p:cNvSpPr>
          <p:nvPr>
            <p:ph type="title"/>
          </p:nvPr>
        </p:nvSpPr>
        <p:spPr>
          <a:xfrm>
            <a:off x="611950" y="326500"/>
            <a:ext cx="8214300" cy="113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Главная мысль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слайда  </a:t>
            </a:r>
            <a:endParaRPr/>
          </a:p>
        </p:txBody>
      </p:sp>
      <p:sp>
        <p:nvSpPr>
          <p:cNvPr id="417" name="Google Shape;417;p60"/>
          <p:cNvSpPr txBox="1">
            <a:spLocks noGrp="1"/>
          </p:cNvSpPr>
          <p:nvPr>
            <p:ph type="title"/>
          </p:nvPr>
        </p:nvSpPr>
        <p:spPr>
          <a:xfrm>
            <a:off x="611950" y="1646950"/>
            <a:ext cx="4239900" cy="245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b="0">
                <a:solidFill>
                  <a:srgbClr val="333333"/>
                </a:solidFill>
                <a:highlight>
                  <a:srgbClr val="FFFFFF"/>
                </a:highlight>
              </a:rPr>
              <a:t>В случае, если мы обнаружили превышение </a:t>
            </a:r>
            <a:endParaRPr sz="1300" b="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b="0">
                <a:solidFill>
                  <a:srgbClr val="333333"/>
                </a:solidFill>
                <a:highlight>
                  <a:srgbClr val="FFFFFF"/>
                </a:highlight>
              </a:rPr>
              <a:t>по какому-то определенному параметру, то </a:t>
            </a:r>
            <a:endParaRPr sz="1300" b="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b="0">
                <a:solidFill>
                  <a:srgbClr val="333333"/>
                </a:solidFill>
                <a:highlight>
                  <a:srgbClr val="FFFFFF"/>
                </a:highlight>
              </a:rPr>
              <a:t>нам необходимо разобраться в причинах произошедшего, и здесь нам на помощь приходят журналы событий сервисов. </a:t>
            </a:r>
            <a:endParaRPr sz="1300" b="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b="0">
                <a:solidFill>
                  <a:srgbClr val="333333"/>
                </a:solidFill>
                <a:highlight>
                  <a:srgbClr val="FFFFFF"/>
                </a:highlight>
              </a:rPr>
              <a:t>В логах можно найти много полезной информации касающейся проблем в работе приложения, по сути, если событие в принципе логируется, то мы можем его найти и проанализировать.</a:t>
            </a:r>
            <a:endParaRPr sz="1300" b="0"/>
          </a:p>
        </p:txBody>
      </p:sp>
      <p:sp>
        <p:nvSpPr>
          <p:cNvPr id="418" name="Google Shape;418;p60"/>
          <p:cNvSpPr txBox="1"/>
          <p:nvPr/>
        </p:nvSpPr>
        <p:spPr>
          <a:xfrm>
            <a:off x="611950" y="4496675"/>
            <a:ext cx="42399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013D85"/>
                </a:solidFill>
                <a:latin typeface="Roboto"/>
                <a:ea typeface="Roboto"/>
                <a:cs typeface="Roboto"/>
                <a:sym typeface="Roboto"/>
              </a:rPr>
              <a:t>ссылка на источник кегль 11: </a:t>
            </a:r>
            <a:r>
              <a:rPr lang="ru" sz="11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https://habr.com/ru/companies/rosatom/articles/841842/</a:t>
            </a:r>
            <a:endParaRPr sz="1100">
              <a:solidFill>
                <a:srgbClr val="013D8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9" name="Google Shape;419;p60"/>
          <p:cNvSpPr/>
          <p:nvPr/>
        </p:nvSpPr>
        <p:spPr>
          <a:xfrm>
            <a:off x="5306100" y="0"/>
            <a:ext cx="38379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место для иллюстрации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61"/>
          <p:cNvSpPr txBox="1">
            <a:spLocks noGrp="1"/>
          </p:cNvSpPr>
          <p:nvPr>
            <p:ph type="title"/>
          </p:nvPr>
        </p:nvSpPr>
        <p:spPr>
          <a:xfrm>
            <a:off x="623400" y="42597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 с 3 колонками</a:t>
            </a:r>
            <a:endParaRPr/>
          </a:p>
        </p:txBody>
      </p:sp>
      <p:sp>
        <p:nvSpPr>
          <p:cNvPr id="425" name="Google Shape;425;p61"/>
          <p:cNvSpPr txBox="1"/>
          <p:nvPr/>
        </p:nvSpPr>
        <p:spPr>
          <a:xfrm>
            <a:off x="1394388" y="2747863"/>
            <a:ext cx="2159100" cy="17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Над текстовым полем могут быть иконки, цифры, иллюстрации – всё, на чем вы хотите сакцентировать внимание студентов. 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6" name="Google Shape;426;p61"/>
          <p:cNvSpPr txBox="1"/>
          <p:nvPr/>
        </p:nvSpPr>
        <p:spPr>
          <a:xfrm>
            <a:off x="3670788" y="2747863"/>
            <a:ext cx="2159100" cy="17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Над текстовым полем могут быть иконки, цифры, иллюстрации – всё, на чем вы хотите сакцентировать внимание студентов. 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7" name="Google Shape;427;p61"/>
          <p:cNvSpPr txBox="1"/>
          <p:nvPr/>
        </p:nvSpPr>
        <p:spPr>
          <a:xfrm>
            <a:off x="5947188" y="2747863"/>
            <a:ext cx="2159100" cy="17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Над текстовым полем могут быть иконки, цифры, иллюстрации – всё, на чем вы хотите сакцентировать внимание студентов. 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28" name="Google Shape;428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83850" y="1791975"/>
            <a:ext cx="685800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29100" y="1791975"/>
            <a:ext cx="685800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p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46850" y="1791975"/>
            <a:ext cx="685800" cy="6858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31" name="Google Shape;431;p61"/>
          <p:cNvGrpSpPr/>
          <p:nvPr/>
        </p:nvGrpSpPr>
        <p:grpSpPr>
          <a:xfrm>
            <a:off x="6080501" y="248200"/>
            <a:ext cx="2783324" cy="1153950"/>
            <a:chOff x="6567151" y="248200"/>
            <a:chExt cx="2783324" cy="1153950"/>
          </a:xfrm>
        </p:grpSpPr>
        <p:pic>
          <p:nvPicPr>
            <p:cNvPr id="432" name="Google Shape;432;p6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567151" y="248200"/>
              <a:ext cx="2783324" cy="1153950"/>
            </a:xfrm>
            <a:prstGeom prst="rect">
              <a:avLst/>
            </a:prstGeom>
            <a:noFill/>
            <a:ln>
              <a:noFill/>
            </a:ln>
            <a:effectLst>
              <a:outerShdw blurRad="200025" dist="28575" dir="4200000" algn="bl" rotWithShape="0">
                <a:srgbClr val="000000">
                  <a:alpha val="30000"/>
                </a:srgbClr>
              </a:outerShdw>
            </a:effectLst>
          </p:spPr>
        </p:pic>
        <p:sp>
          <p:nvSpPr>
            <p:cNvPr id="433" name="Google Shape;433;p61"/>
            <p:cNvSpPr txBox="1"/>
            <p:nvPr/>
          </p:nvSpPr>
          <p:spPr>
            <a:xfrm>
              <a:off x="6966546" y="434875"/>
              <a:ext cx="2221500" cy="69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100" b="1">
                  <a:latin typeface="Roboto"/>
                  <a:ea typeface="Roboto"/>
                  <a:cs typeface="Roboto"/>
                  <a:sym typeface="Roboto"/>
                </a:rPr>
                <a:t>поменяйте иконки на подходящие по смыслу (слайд 100)</a:t>
              </a:r>
              <a:endParaRPr sz="11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62"/>
          <p:cNvSpPr txBox="1">
            <a:spLocks noGrp="1"/>
          </p:cNvSpPr>
          <p:nvPr>
            <p:ph type="title"/>
          </p:nvPr>
        </p:nvSpPr>
        <p:spPr>
          <a:xfrm>
            <a:off x="500550" y="28057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Сравнение двух кейсов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rial"/>
              <a:buNone/>
            </a:pPr>
            <a:endParaRPr/>
          </a:p>
        </p:txBody>
      </p:sp>
      <p:sp>
        <p:nvSpPr>
          <p:cNvPr id="439" name="Google Shape;439;p62"/>
          <p:cNvSpPr/>
          <p:nvPr/>
        </p:nvSpPr>
        <p:spPr>
          <a:xfrm>
            <a:off x="4795100" y="1522725"/>
            <a:ext cx="3414600" cy="24006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0" name="Google Shape;440;p62"/>
          <p:cNvSpPr/>
          <p:nvPr/>
        </p:nvSpPr>
        <p:spPr>
          <a:xfrm>
            <a:off x="934300" y="1522725"/>
            <a:ext cx="3414600" cy="24006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1" name="Google Shape;441;p62"/>
          <p:cNvSpPr txBox="1"/>
          <p:nvPr/>
        </p:nvSpPr>
        <p:spPr>
          <a:xfrm>
            <a:off x="1040225" y="1993025"/>
            <a:ext cx="3414600" cy="16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Определяющей характеристикой </a:t>
            </a:r>
            <a:endParaRPr sz="12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метрик является то, что они поддаются агрегированию, то есть, метрики </a:t>
            </a:r>
            <a:endParaRPr sz="12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похожи на атомы, которые складываются </a:t>
            </a:r>
            <a:endParaRPr sz="12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в единый логический индикатор, счетчик или гистограмму за определенный промежуток времени.</a:t>
            </a:r>
            <a:r>
              <a:rPr lang="ru" sz="13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3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2" name="Google Shape;442;p62"/>
          <p:cNvSpPr txBox="1"/>
          <p:nvPr/>
        </p:nvSpPr>
        <p:spPr>
          <a:xfrm>
            <a:off x="5005100" y="2000675"/>
            <a:ext cx="3204600" cy="16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В качестве примеров: текущая глубина очереди может быть смоделирована </a:t>
            </a:r>
            <a:endParaRPr sz="12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как индикатор, количество входящих </a:t>
            </a:r>
            <a:endParaRPr sz="12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HTTP-запросов может быть смоделировано как счетчик, обновления которого агрегируются простым сложением.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3" name="Google Shape;443;p62"/>
          <p:cNvSpPr txBox="1"/>
          <p:nvPr/>
        </p:nvSpPr>
        <p:spPr>
          <a:xfrm>
            <a:off x="1040225" y="1637850"/>
            <a:ext cx="1482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 b="1">
                <a:solidFill>
                  <a:srgbClr val="9857F3"/>
                </a:solidFill>
                <a:latin typeface="Roboto"/>
                <a:ea typeface="Roboto"/>
                <a:cs typeface="Roboto"/>
                <a:sym typeface="Roboto"/>
              </a:rPr>
              <a:t>Кейс 1</a:t>
            </a:r>
            <a:endParaRPr sz="1700" b="1">
              <a:solidFill>
                <a:srgbClr val="9857F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4" name="Google Shape;444;p62"/>
          <p:cNvSpPr txBox="1"/>
          <p:nvPr/>
        </p:nvSpPr>
        <p:spPr>
          <a:xfrm>
            <a:off x="5005100" y="1637850"/>
            <a:ext cx="1482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 b="1">
                <a:solidFill>
                  <a:srgbClr val="2AB7E4"/>
                </a:solidFill>
                <a:latin typeface="Roboto"/>
                <a:ea typeface="Roboto"/>
                <a:cs typeface="Roboto"/>
                <a:sym typeface="Roboto"/>
              </a:rPr>
              <a:t>Кейс 2</a:t>
            </a:r>
            <a:endParaRPr sz="1700" b="1">
              <a:solidFill>
                <a:srgbClr val="2AB7E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9" name="Google Shape;449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2050" y="0"/>
            <a:ext cx="921605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50" name="Google Shape;450;p63"/>
          <p:cNvSpPr/>
          <p:nvPr/>
        </p:nvSpPr>
        <p:spPr>
          <a:xfrm>
            <a:off x="1850100" y="804751"/>
            <a:ext cx="5443800" cy="1185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1" name="Google Shape;451;p63"/>
          <p:cNvSpPr/>
          <p:nvPr/>
        </p:nvSpPr>
        <p:spPr>
          <a:xfrm>
            <a:off x="1850100" y="2134582"/>
            <a:ext cx="5443800" cy="1185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2" name="Google Shape;452;p63"/>
          <p:cNvSpPr/>
          <p:nvPr/>
        </p:nvSpPr>
        <p:spPr>
          <a:xfrm>
            <a:off x="1850100" y="3464401"/>
            <a:ext cx="5443800" cy="1185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3" name="Google Shape;453;p63"/>
          <p:cNvSpPr txBox="1"/>
          <p:nvPr/>
        </p:nvSpPr>
        <p:spPr>
          <a:xfrm>
            <a:off x="2234263" y="928500"/>
            <a:ext cx="4819500" cy="9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Определяющей характеристикой метрик является то, что они поддаются агрегированию, то есть, метрики похожи на атомы, которые складываются в единый логический индикатор, счетчик или гистограмму за определенный промежуток времени. 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4" name="Google Shape;454;p63"/>
          <p:cNvSpPr txBox="1"/>
          <p:nvPr/>
        </p:nvSpPr>
        <p:spPr>
          <a:xfrm>
            <a:off x="2234263" y="2196450"/>
            <a:ext cx="4819500" cy="9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Определяющей характеристикой метрик является то, что они поддаются агрегированию, то есть, метрики похожи на атомы, которые складываются в единый логический индикатор, счетчик или гистограмму за определенный промежуток времени. 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5" name="Google Shape;455;p63"/>
          <p:cNvSpPr txBox="1"/>
          <p:nvPr/>
        </p:nvSpPr>
        <p:spPr>
          <a:xfrm>
            <a:off x="2234263" y="3588150"/>
            <a:ext cx="4819500" cy="9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Определяющей характеристикой метрик является то, что они поддаются агрегированию, то есть, метрики похожи на атомы, которые складываются в единый логический индикатор, счетчик или гистограмму за определенный промежуток времени. 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7"/>
          <p:cNvSpPr txBox="1">
            <a:spLocks noGrp="1"/>
          </p:cNvSpPr>
          <p:nvPr>
            <p:ph type="title"/>
          </p:nvPr>
        </p:nvSpPr>
        <p:spPr>
          <a:xfrm>
            <a:off x="500550" y="313624"/>
            <a:ext cx="8520600" cy="184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000"/>
              <a:t>Защита проекта</a:t>
            </a:r>
            <a:endParaRPr sz="3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000"/>
              <a:t>Тема: </a:t>
            </a:r>
            <a:endParaRPr sz="3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4" name="Google Shape;164;p37"/>
          <p:cNvPicPr preferRelativeResize="0"/>
          <p:nvPr/>
        </p:nvPicPr>
        <p:blipFill rotWithShape="1">
          <a:blip r:embed="rId3">
            <a:alphaModFix/>
          </a:blip>
          <a:srcRect t="30931" b="13765"/>
          <a:stretch/>
        </p:blipFill>
        <p:spPr>
          <a:xfrm>
            <a:off x="630000" y="2085726"/>
            <a:ext cx="2349900" cy="23187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65" name="Google Shape;165;p37"/>
          <p:cNvSpPr txBox="1"/>
          <p:nvPr/>
        </p:nvSpPr>
        <p:spPr>
          <a:xfrm>
            <a:off x="3899475" y="2336401"/>
            <a:ext cx="3701700" cy="3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300" b="1" dirty="0" smtClean="0">
                <a:solidFill>
                  <a:srgbClr val="3F299A"/>
                </a:solidFill>
                <a:latin typeface="Roboto"/>
                <a:ea typeface="Roboto"/>
                <a:cs typeface="Roboto"/>
                <a:sym typeface="Roboto"/>
              </a:rPr>
              <a:t>Коссе Надежда</a:t>
            </a:r>
            <a:endParaRPr sz="2300" b="1" dirty="0">
              <a:solidFill>
                <a:srgbClr val="3F299A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6" name="Google Shape;166;p37"/>
          <p:cNvSpPr txBox="1"/>
          <p:nvPr/>
        </p:nvSpPr>
        <p:spPr>
          <a:xfrm>
            <a:off x="3899475" y="2893375"/>
            <a:ext cx="3193200" cy="664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 dirty="0" smtClean="0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Системный архитектор, руководитель отдела разработки,</a:t>
            </a:r>
            <a:r>
              <a:rPr lang="en-US" sz="1300" dirty="0" smtClean="0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 BI</a:t>
            </a:r>
            <a:r>
              <a:rPr lang="ru-RU" sz="1300" dirty="0" smtClean="0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  ГК Невада</a:t>
            </a:r>
            <a:endParaRPr sz="1300" dirty="0">
              <a:solidFill>
                <a:srgbClr val="0000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64"/>
          <p:cNvSpPr txBox="1">
            <a:spLocks noGrp="1"/>
          </p:cNvSpPr>
          <p:nvPr>
            <p:ph type="title"/>
          </p:nvPr>
        </p:nvSpPr>
        <p:spPr>
          <a:xfrm>
            <a:off x="600400" y="438675"/>
            <a:ext cx="66522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Заголовок: главная мысль слайда </a:t>
            </a:r>
            <a:endParaRPr/>
          </a:p>
        </p:txBody>
      </p:sp>
      <p:sp>
        <p:nvSpPr>
          <p:cNvPr id="461" name="Google Shape;461;p64"/>
          <p:cNvSpPr/>
          <p:nvPr/>
        </p:nvSpPr>
        <p:spPr>
          <a:xfrm>
            <a:off x="6148300" y="1441775"/>
            <a:ext cx="2623800" cy="3105900"/>
          </a:xfrm>
          <a:prstGeom prst="roundRect">
            <a:avLst>
              <a:gd name="adj" fmla="val 13977"/>
            </a:avLst>
          </a:prstGeom>
          <a:solidFill>
            <a:srgbClr val="3F299A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62" name="Google Shape;462;p64"/>
          <p:cNvSpPr txBox="1"/>
          <p:nvPr/>
        </p:nvSpPr>
        <p:spPr>
          <a:xfrm>
            <a:off x="6237700" y="1888650"/>
            <a:ext cx="2445000" cy="213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Место для кейса на полях: разместите здесь пример, иллюстрирующий вашу мысль, интересный факт, ссылку на дополнительный источник информации</a:t>
            </a:r>
            <a:endParaRPr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 и т.д.</a:t>
            </a:r>
            <a:endParaRPr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63" name="Google Shape;463;p64"/>
          <p:cNvSpPr txBox="1"/>
          <p:nvPr/>
        </p:nvSpPr>
        <p:spPr>
          <a:xfrm>
            <a:off x="600400" y="1584975"/>
            <a:ext cx="5053500" cy="23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В этой статье мы будем завершать тему мониторинга </a:t>
            </a:r>
            <a:endParaRPr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и поговорим о мониторинге работы самих приложений. Какими средствами и как можно осуществлять сбор метрик с приложений и что такое трассировка.</a:t>
            </a:r>
            <a:endParaRPr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Как уже говорилось в предыдущих статьях, мы можем осуществлять сбор количественных показателей по событиям, формирующим тренды с помощью метрик.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64" name="Google Shape;464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72000" y="3843575"/>
            <a:ext cx="739326" cy="85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65"/>
          <p:cNvSpPr txBox="1"/>
          <p:nvPr/>
        </p:nvSpPr>
        <p:spPr>
          <a:xfrm>
            <a:off x="567600" y="1572900"/>
            <a:ext cx="3906300" cy="17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3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Мысль, </a:t>
            </a:r>
            <a:endParaRPr sz="33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3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объединяющая пункты списка</a:t>
            </a:r>
            <a:endParaRPr sz="33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470" name="Google Shape;470;p65"/>
          <p:cNvGraphicFramePr/>
          <p:nvPr/>
        </p:nvGraphicFramePr>
        <p:xfrm>
          <a:off x="4917613" y="643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{F6E47900-FCD9-4C44-8424-05859C4BF5F7}</a:tableStyleId>
              </a:tblPr>
              <a:tblGrid>
                <a:gridCol w="3795750"/>
              </a:tblGrid>
              <a:tr h="4451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Описание данных в виде набора сущностей, 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отношений между ними, атрибутов сущностей, 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их типов данных, соглашений об именовании 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и правил проверки целостностей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4451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Описание данных в виде набора сущностей, 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отношений между ними, атрибутов сущностей, 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их типов данных, соглашений об именовании 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и правил проверки целостностей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Описание данных в виде набора сущностей, 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отношений между ними, атрибутов сущностей, 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их типов данных, соглашений об именовании 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и правил проверки целостностей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pic>
        <p:nvPicPr>
          <p:cNvPr id="471" name="Google Shape;471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3900" y="1024700"/>
            <a:ext cx="315075" cy="321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72" name="Google Shape;472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3900" y="2453675"/>
            <a:ext cx="315075" cy="321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73" name="Google Shape;473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3900" y="3882650"/>
            <a:ext cx="315075" cy="321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8" name="Google Shape;478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7766" y="2154250"/>
            <a:ext cx="1432496" cy="658400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479" name="Google Shape;479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3738" y="2154250"/>
            <a:ext cx="1432494" cy="658400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480" name="Google Shape;480;p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98124" y="2154250"/>
            <a:ext cx="1432494" cy="658400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481" name="Google Shape;481;p6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83276" y="2154250"/>
            <a:ext cx="1432494" cy="658400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482" name="Google Shape;482;p6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47946" y="2154250"/>
            <a:ext cx="1432494" cy="658400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483" name="Google Shape;483;p6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904655" y="2154250"/>
            <a:ext cx="1432494" cy="658400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sp>
        <p:nvSpPr>
          <p:cNvPr id="484" name="Google Shape;484;p66"/>
          <p:cNvSpPr txBox="1">
            <a:spLocks noGrp="1"/>
          </p:cNvSpPr>
          <p:nvPr>
            <p:ph type="title"/>
          </p:nvPr>
        </p:nvSpPr>
        <p:spPr>
          <a:xfrm>
            <a:off x="600400" y="438675"/>
            <a:ext cx="74931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Процесс через этапы</a:t>
            </a:r>
            <a:r>
              <a:rPr lang="ru"/>
              <a:t> </a:t>
            </a:r>
            <a:endParaRPr/>
          </a:p>
        </p:txBody>
      </p:sp>
      <p:sp>
        <p:nvSpPr>
          <p:cNvPr id="485" name="Google Shape;485;p66"/>
          <p:cNvSpPr txBox="1"/>
          <p:nvPr/>
        </p:nvSpPr>
        <p:spPr>
          <a:xfrm>
            <a:off x="666741" y="2261904"/>
            <a:ext cx="926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1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6" name="Google Shape;486;p66"/>
          <p:cNvSpPr txBox="1"/>
          <p:nvPr/>
        </p:nvSpPr>
        <p:spPr>
          <a:xfrm>
            <a:off x="2051513" y="2261904"/>
            <a:ext cx="926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2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7" name="Google Shape;487;p66"/>
          <p:cNvSpPr txBox="1"/>
          <p:nvPr/>
        </p:nvSpPr>
        <p:spPr>
          <a:xfrm>
            <a:off x="3426048" y="2261904"/>
            <a:ext cx="926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3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8" name="Google Shape;488;p66"/>
          <p:cNvSpPr txBox="1"/>
          <p:nvPr/>
        </p:nvSpPr>
        <p:spPr>
          <a:xfrm>
            <a:off x="4796971" y="2261904"/>
            <a:ext cx="926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4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9" name="Google Shape;489;p66"/>
          <p:cNvSpPr txBox="1"/>
          <p:nvPr/>
        </p:nvSpPr>
        <p:spPr>
          <a:xfrm>
            <a:off x="6175865" y="2261904"/>
            <a:ext cx="926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5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0" name="Google Shape;490;p66"/>
          <p:cNvSpPr txBox="1"/>
          <p:nvPr/>
        </p:nvSpPr>
        <p:spPr>
          <a:xfrm>
            <a:off x="7518328" y="2261904"/>
            <a:ext cx="926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6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91" name="Google Shape;491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73490" y="3229250"/>
            <a:ext cx="1489885" cy="86939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492" name="Google Shape;492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3675" y="3229251"/>
            <a:ext cx="1489883" cy="86939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493" name="Google Shape;493;p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53522" y="3229250"/>
            <a:ext cx="1489883" cy="86939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494" name="Google Shape;494;p6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94166" y="3229250"/>
            <a:ext cx="1489883" cy="86939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495" name="Google Shape;495;p6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613507" y="3229250"/>
            <a:ext cx="1489883" cy="86939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496" name="Google Shape;496;p6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024569" y="3229250"/>
            <a:ext cx="1489883" cy="86939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sp>
        <p:nvSpPr>
          <p:cNvPr id="497" name="Google Shape;497;p66"/>
          <p:cNvSpPr txBox="1"/>
          <p:nvPr/>
        </p:nvSpPr>
        <p:spPr>
          <a:xfrm>
            <a:off x="576814" y="3447605"/>
            <a:ext cx="963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1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8" name="Google Shape;498;p66"/>
          <p:cNvSpPr txBox="1"/>
          <p:nvPr/>
        </p:nvSpPr>
        <p:spPr>
          <a:xfrm>
            <a:off x="2017063" y="3447605"/>
            <a:ext cx="963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2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9" name="Google Shape;499;p66"/>
          <p:cNvSpPr txBox="1"/>
          <p:nvPr/>
        </p:nvSpPr>
        <p:spPr>
          <a:xfrm>
            <a:off x="3446664" y="3447605"/>
            <a:ext cx="963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3 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0" name="Google Shape;500;p66"/>
          <p:cNvSpPr txBox="1"/>
          <p:nvPr/>
        </p:nvSpPr>
        <p:spPr>
          <a:xfrm>
            <a:off x="4872508" y="3447605"/>
            <a:ext cx="963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4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1" name="Google Shape;501;p66"/>
          <p:cNvSpPr txBox="1"/>
          <p:nvPr/>
        </p:nvSpPr>
        <p:spPr>
          <a:xfrm>
            <a:off x="6306643" y="3447605"/>
            <a:ext cx="963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5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2" name="Google Shape;502;p66"/>
          <p:cNvSpPr txBox="1"/>
          <p:nvPr/>
        </p:nvSpPr>
        <p:spPr>
          <a:xfrm>
            <a:off x="7702888" y="3447605"/>
            <a:ext cx="963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6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7" name="Google Shape;507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2851" y="1821363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508" name="Google Shape;508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68289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509" name="Google Shape;509;p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27615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510" name="Google Shape;510;p6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47001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sp>
        <p:nvSpPr>
          <p:cNvPr id="511" name="Google Shape;511;p67"/>
          <p:cNvSpPr txBox="1">
            <a:spLocks noGrp="1"/>
          </p:cNvSpPr>
          <p:nvPr>
            <p:ph type="title"/>
          </p:nvPr>
        </p:nvSpPr>
        <p:spPr>
          <a:xfrm>
            <a:off x="600400" y="438675"/>
            <a:ext cx="74931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Процесс через этапы</a:t>
            </a:r>
            <a:r>
              <a:rPr lang="ru"/>
              <a:t> </a:t>
            </a:r>
            <a:endParaRPr/>
          </a:p>
        </p:txBody>
      </p:sp>
      <p:sp>
        <p:nvSpPr>
          <p:cNvPr id="512" name="Google Shape;512;p67"/>
          <p:cNvSpPr txBox="1"/>
          <p:nvPr/>
        </p:nvSpPr>
        <p:spPr>
          <a:xfrm>
            <a:off x="121300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1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13" name="Google Shape;513;p67"/>
          <p:cNvSpPr txBox="1"/>
          <p:nvPr/>
        </p:nvSpPr>
        <p:spPr>
          <a:xfrm>
            <a:off x="3058443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2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14" name="Google Shape;514;p67"/>
          <p:cNvSpPr txBox="1"/>
          <p:nvPr/>
        </p:nvSpPr>
        <p:spPr>
          <a:xfrm>
            <a:off x="4817770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3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15" name="Google Shape;515;p67"/>
          <p:cNvSpPr txBox="1"/>
          <p:nvPr/>
        </p:nvSpPr>
        <p:spPr>
          <a:xfrm>
            <a:off x="663715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4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516" name="Google Shape;516;p67"/>
          <p:cNvGraphicFramePr/>
          <p:nvPr/>
        </p:nvGraphicFramePr>
        <p:xfrm>
          <a:off x="922850" y="3116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{F6E47900-FCD9-4C44-8424-05859C4BF5F7}</a:tableStyleId>
              </a:tblPr>
              <a:tblGrid>
                <a:gridCol w="1809750"/>
                <a:gridCol w="1809750"/>
                <a:gridCol w="1809750"/>
                <a:gridCol w="1809750"/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Описание данных в виде набора сущностей, отношений между ними, атрибутов сущностей,  их типов данных, соглашений </a:t>
                      </a:r>
                      <a:endParaRPr sz="9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об именовании и правил проверки целостностей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Описание данных в виде набора сущностей, отношений между ними, атрибутов сущностей,  их типов данных, соглашений </a:t>
                      </a:r>
                      <a:endParaRPr sz="9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об именовании и правил проверки целостностей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Описание данных в виде набора сущностей, отношений между ними, атрибутов сущностей,  их типов данных, соглашений </a:t>
                      </a:r>
                      <a:endParaRPr sz="9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об именовании и правил проверки целостностей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Описание данных в виде набора сущностей, отношений между ними, атрибутов сущностей,  их типов данных, соглашений </a:t>
                      </a:r>
                      <a:endParaRPr sz="9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об именовании и правил проверки целостностей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1" name="Google Shape;521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626" y="1821363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522" name="Google Shape;522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46014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523" name="Google Shape;523;p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66940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524" name="Google Shape;524;p6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47926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525" name="Google Shape;525;p6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128892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sp>
        <p:nvSpPr>
          <p:cNvPr id="526" name="Google Shape;526;p68"/>
          <p:cNvSpPr txBox="1">
            <a:spLocks noGrp="1"/>
          </p:cNvSpPr>
          <p:nvPr>
            <p:ph type="title"/>
          </p:nvPr>
        </p:nvSpPr>
        <p:spPr>
          <a:xfrm>
            <a:off x="600400" y="438675"/>
            <a:ext cx="74931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Процесс через этапы</a:t>
            </a:r>
            <a:r>
              <a:rPr lang="ru"/>
              <a:t> </a:t>
            </a:r>
            <a:endParaRPr/>
          </a:p>
        </p:txBody>
      </p:sp>
      <p:sp>
        <p:nvSpPr>
          <p:cNvPr id="527" name="Google Shape;527;p68"/>
          <p:cNvSpPr txBox="1"/>
          <p:nvPr/>
        </p:nvSpPr>
        <p:spPr>
          <a:xfrm>
            <a:off x="786781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1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28" name="Google Shape;528;p68"/>
          <p:cNvSpPr txBox="1"/>
          <p:nvPr/>
        </p:nvSpPr>
        <p:spPr>
          <a:xfrm>
            <a:off x="2436168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2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29" name="Google Shape;529;p68"/>
          <p:cNvSpPr txBox="1"/>
          <p:nvPr/>
        </p:nvSpPr>
        <p:spPr>
          <a:xfrm>
            <a:off x="4057095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3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0" name="Google Shape;530;p68"/>
          <p:cNvSpPr txBox="1"/>
          <p:nvPr/>
        </p:nvSpPr>
        <p:spPr>
          <a:xfrm>
            <a:off x="5738081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4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1" name="Google Shape;531;p68"/>
          <p:cNvSpPr txBox="1"/>
          <p:nvPr/>
        </p:nvSpPr>
        <p:spPr>
          <a:xfrm>
            <a:off x="7419047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5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532" name="Google Shape;532;p68"/>
          <p:cNvGraphicFramePr/>
          <p:nvPr/>
        </p:nvGraphicFramePr>
        <p:xfrm>
          <a:off x="496600" y="3116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{F6E47900-FCD9-4C44-8424-05859C4BF5F7}</a:tableStyleId>
              </a:tblPr>
              <a:tblGrid>
                <a:gridCol w="1655100"/>
                <a:gridCol w="1655100"/>
                <a:gridCol w="1655100"/>
                <a:gridCol w="1655100"/>
                <a:gridCol w="1655100"/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Описание данных в виде набора сущностей, отношений между ними, атрибутов сущностей,  их типов данных, соглашений </a:t>
                      </a:r>
                      <a:endParaRPr sz="9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об именовании и правил проверки целостностей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Описание данных в виде набора сущностей, отношений между ними, атрибутов сущностей,  их типов данных, соглашений </a:t>
                      </a:r>
                      <a:endParaRPr sz="9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об именовании и правил проверки целостностей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Описание данных в виде набора сущностей, отношений между ними, атрибутов сущностей,  их типов данных, соглашений </a:t>
                      </a:r>
                      <a:endParaRPr sz="9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об именовании и правил проверки целостностей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Описание данных в виде набора сущностей, отношений между ними, атрибутов сущностей,  их типов данных, соглашений </a:t>
                      </a:r>
                      <a:endParaRPr sz="9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об именовании и правил проверки целостностей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Описание данных в виде набора сущностей, отношений между ними, атрибутов сущностей,  их типов данных, соглашений </a:t>
                      </a:r>
                      <a:endParaRPr sz="9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об именовании и правил проверки целостностей </a:t>
                      </a:r>
                      <a:endParaRPr sz="9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7" name="Google Shape;537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9775" y="1462600"/>
            <a:ext cx="1294150" cy="594822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538" name="Google Shape;538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79775" y="2175797"/>
            <a:ext cx="1294150" cy="594822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539" name="Google Shape;539;p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79775" y="2852067"/>
            <a:ext cx="1294150" cy="594822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540" name="Google Shape;540;p6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79775" y="3519916"/>
            <a:ext cx="1294150" cy="594822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541" name="Google Shape;541;p6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79775" y="4187778"/>
            <a:ext cx="1294150" cy="594822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sp>
        <p:nvSpPr>
          <p:cNvPr id="542" name="Google Shape;542;p69"/>
          <p:cNvSpPr txBox="1">
            <a:spLocks noGrp="1"/>
          </p:cNvSpPr>
          <p:nvPr>
            <p:ph type="title"/>
          </p:nvPr>
        </p:nvSpPr>
        <p:spPr>
          <a:xfrm>
            <a:off x="600400" y="438675"/>
            <a:ext cx="74931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Процесс через этапы</a:t>
            </a:r>
            <a:r>
              <a:rPr lang="ru"/>
              <a:t> </a:t>
            </a:r>
            <a:endParaRPr/>
          </a:p>
        </p:txBody>
      </p:sp>
      <p:sp>
        <p:nvSpPr>
          <p:cNvPr id="543" name="Google Shape;543;p69"/>
          <p:cNvSpPr txBox="1"/>
          <p:nvPr/>
        </p:nvSpPr>
        <p:spPr>
          <a:xfrm>
            <a:off x="1508200" y="1552261"/>
            <a:ext cx="83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1</a:t>
            </a:r>
            <a:endParaRPr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44" name="Google Shape;544;p69"/>
          <p:cNvSpPr txBox="1"/>
          <p:nvPr/>
        </p:nvSpPr>
        <p:spPr>
          <a:xfrm>
            <a:off x="1508200" y="2265458"/>
            <a:ext cx="83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2</a:t>
            </a:r>
            <a:endParaRPr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45" name="Google Shape;545;p69"/>
          <p:cNvSpPr txBox="1"/>
          <p:nvPr/>
        </p:nvSpPr>
        <p:spPr>
          <a:xfrm>
            <a:off x="1508200" y="2941728"/>
            <a:ext cx="83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3</a:t>
            </a:r>
            <a:endParaRPr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46" name="Google Shape;546;p69"/>
          <p:cNvSpPr txBox="1"/>
          <p:nvPr/>
        </p:nvSpPr>
        <p:spPr>
          <a:xfrm>
            <a:off x="1508200" y="3609577"/>
            <a:ext cx="83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4</a:t>
            </a:r>
            <a:endParaRPr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47" name="Google Shape;547;p69"/>
          <p:cNvSpPr txBox="1"/>
          <p:nvPr/>
        </p:nvSpPr>
        <p:spPr>
          <a:xfrm>
            <a:off x="1508200" y="4277439"/>
            <a:ext cx="83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5</a:t>
            </a:r>
            <a:endParaRPr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548" name="Google Shape;548;p69"/>
          <p:cNvGraphicFramePr/>
          <p:nvPr/>
        </p:nvGraphicFramePr>
        <p:xfrm>
          <a:off x="2781050" y="1435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{F6E47900-FCD9-4C44-8424-05859C4BF5F7}</a:tableStyleId>
              </a:tblPr>
              <a:tblGrid>
                <a:gridCol w="5494225"/>
              </a:tblGrid>
              <a:tr h="6295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Описание данных в виде набора сущностей, отношений между ними, атрибутов сущностей,  их типов данных, соглашений  об именовании и правил проверки целостностей </a:t>
                      </a:r>
                      <a:endParaRPr sz="15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6295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Описание данных в виде набора сущностей, отношений между ними, атрибутов сущностей,  их типов данных, соглашений  об именовании и правил проверки целостностей </a:t>
                      </a:r>
                      <a:endParaRPr sz="15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6295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Описание данных в виде набора сущностей, отношений между ними, атрибутов сущностей,  их типов данных, соглашений  об именовании и правил проверки целостностей </a:t>
                      </a:r>
                      <a:endParaRPr sz="15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6295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Описание данных в виде набора сущностей, отношений между ними, атрибутов сущностей,  их типов данных, соглашений  об именовании и правил проверки целостностей </a:t>
                      </a:r>
                      <a:endParaRPr sz="15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6295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Описание данных в виде набора сущностей, отношений между ними, атрибутов сущностей,  их типов данных, соглашений  об именовании и правил проверки целостностей </a:t>
                      </a:r>
                      <a:endParaRPr sz="15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3" name="Google Shape;553;p7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79166" y="1028450"/>
            <a:ext cx="5861734" cy="4256950"/>
          </a:xfrm>
          <a:prstGeom prst="rect">
            <a:avLst/>
          </a:prstGeom>
          <a:noFill/>
          <a:ln>
            <a:noFill/>
          </a:ln>
        </p:spPr>
      </p:pic>
      <p:sp>
        <p:nvSpPr>
          <p:cNvPr id="554" name="Google Shape;554;p70"/>
          <p:cNvSpPr/>
          <p:nvPr/>
        </p:nvSpPr>
        <p:spPr>
          <a:xfrm>
            <a:off x="4701625" y="1717700"/>
            <a:ext cx="1622400" cy="646500"/>
          </a:xfrm>
          <a:prstGeom prst="roundRect">
            <a:avLst>
              <a:gd name="adj" fmla="val 16667"/>
            </a:avLst>
          </a:prstGeom>
          <a:solidFill>
            <a:srgbClr val="FAFB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55" name="Google Shape;555;p70"/>
          <p:cNvSpPr/>
          <p:nvPr/>
        </p:nvSpPr>
        <p:spPr>
          <a:xfrm>
            <a:off x="5652425" y="2842775"/>
            <a:ext cx="1622400" cy="646500"/>
          </a:xfrm>
          <a:prstGeom prst="roundRect">
            <a:avLst>
              <a:gd name="adj" fmla="val 16667"/>
            </a:avLst>
          </a:prstGeom>
          <a:solidFill>
            <a:srgbClr val="FAFB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56" name="Google Shape;556;p70"/>
          <p:cNvSpPr/>
          <p:nvPr/>
        </p:nvSpPr>
        <p:spPr>
          <a:xfrm>
            <a:off x="5197600" y="3967850"/>
            <a:ext cx="1622400" cy="646500"/>
          </a:xfrm>
          <a:prstGeom prst="roundRect">
            <a:avLst>
              <a:gd name="adj" fmla="val 16667"/>
            </a:avLst>
          </a:prstGeom>
          <a:solidFill>
            <a:srgbClr val="FAFB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57" name="Google Shape;557;p70"/>
          <p:cNvSpPr/>
          <p:nvPr/>
        </p:nvSpPr>
        <p:spPr>
          <a:xfrm>
            <a:off x="3180175" y="4287250"/>
            <a:ext cx="1622400" cy="646500"/>
          </a:xfrm>
          <a:prstGeom prst="roundRect">
            <a:avLst>
              <a:gd name="adj" fmla="val 16667"/>
            </a:avLst>
          </a:prstGeom>
          <a:solidFill>
            <a:srgbClr val="FAFB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58" name="Google Shape;558;p70"/>
          <p:cNvSpPr/>
          <p:nvPr/>
        </p:nvSpPr>
        <p:spPr>
          <a:xfrm>
            <a:off x="1617075" y="3521863"/>
            <a:ext cx="1622400" cy="646500"/>
          </a:xfrm>
          <a:prstGeom prst="roundRect">
            <a:avLst>
              <a:gd name="adj" fmla="val 16667"/>
            </a:avLst>
          </a:prstGeom>
          <a:solidFill>
            <a:srgbClr val="FAFB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59" name="Google Shape;559;p70"/>
          <p:cNvSpPr/>
          <p:nvPr/>
        </p:nvSpPr>
        <p:spPr>
          <a:xfrm>
            <a:off x="1380700" y="2574700"/>
            <a:ext cx="1622400" cy="646500"/>
          </a:xfrm>
          <a:prstGeom prst="roundRect">
            <a:avLst>
              <a:gd name="adj" fmla="val 16667"/>
            </a:avLst>
          </a:prstGeom>
          <a:solidFill>
            <a:srgbClr val="FAFB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0" name="Google Shape;560;p70"/>
          <p:cNvSpPr txBox="1"/>
          <p:nvPr/>
        </p:nvSpPr>
        <p:spPr>
          <a:xfrm>
            <a:off x="592975" y="381950"/>
            <a:ext cx="85509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Определения, которые нужно сгруппировать</a:t>
            </a:r>
            <a:endParaRPr/>
          </a:p>
        </p:txBody>
      </p:sp>
      <p:sp>
        <p:nvSpPr>
          <p:cNvPr id="561" name="Google Shape;561;p70"/>
          <p:cNvSpPr txBox="1"/>
          <p:nvPr/>
        </p:nvSpPr>
        <p:spPr>
          <a:xfrm>
            <a:off x="3457909" y="2796575"/>
            <a:ext cx="17397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Центральное</a:t>
            </a:r>
            <a:endParaRPr sz="18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определение</a:t>
            </a:r>
            <a:endParaRPr sz="18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2" name="Google Shape;562;p70"/>
          <p:cNvSpPr/>
          <p:nvPr/>
        </p:nvSpPr>
        <p:spPr>
          <a:xfrm>
            <a:off x="2537225" y="1627525"/>
            <a:ext cx="1622400" cy="646500"/>
          </a:xfrm>
          <a:prstGeom prst="roundRect">
            <a:avLst>
              <a:gd name="adj" fmla="val 16667"/>
            </a:avLst>
          </a:prstGeom>
          <a:solidFill>
            <a:srgbClr val="FAFB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3" name="Google Shape;563;p70"/>
          <p:cNvSpPr txBox="1"/>
          <p:nvPr/>
        </p:nvSpPr>
        <p:spPr>
          <a:xfrm>
            <a:off x="1499775" y="2690200"/>
            <a:ext cx="13953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Определение</a:t>
            </a:r>
            <a:endParaRPr sz="15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4" name="Google Shape;564;p70"/>
          <p:cNvSpPr txBox="1"/>
          <p:nvPr/>
        </p:nvSpPr>
        <p:spPr>
          <a:xfrm>
            <a:off x="2609976" y="1762525"/>
            <a:ext cx="1476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Определение</a:t>
            </a:r>
            <a:endParaRPr sz="15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5" name="Google Shape;565;p70"/>
          <p:cNvSpPr txBox="1"/>
          <p:nvPr/>
        </p:nvSpPr>
        <p:spPr>
          <a:xfrm>
            <a:off x="4802581" y="1833207"/>
            <a:ext cx="1739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Определение</a:t>
            </a:r>
            <a:endParaRPr sz="15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6" name="Google Shape;566;p70"/>
          <p:cNvSpPr txBox="1"/>
          <p:nvPr/>
        </p:nvSpPr>
        <p:spPr>
          <a:xfrm>
            <a:off x="5760402" y="2958263"/>
            <a:ext cx="1739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Определение</a:t>
            </a:r>
            <a:endParaRPr sz="15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7" name="Google Shape;567;p70"/>
          <p:cNvSpPr txBox="1"/>
          <p:nvPr/>
        </p:nvSpPr>
        <p:spPr>
          <a:xfrm>
            <a:off x="5301135" y="4083357"/>
            <a:ext cx="1739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Определение</a:t>
            </a:r>
            <a:endParaRPr sz="15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8" name="Google Shape;568;p70"/>
          <p:cNvSpPr txBox="1"/>
          <p:nvPr/>
        </p:nvSpPr>
        <p:spPr>
          <a:xfrm>
            <a:off x="3295713" y="4402745"/>
            <a:ext cx="1739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Определение</a:t>
            </a:r>
            <a:endParaRPr sz="15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9" name="Google Shape;569;p70"/>
          <p:cNvSpPr txBox="1"/>
          <p:nvPr/>
        </p:nvSpPr>
        <p:spPr>
          <a:xfrm>
            <a:off x="1718200" y="3617868"/>
            <a:ext cx="1739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Определение</a:t>
            </a:r>
            <a:endParaRPr sz="15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71"/>
          <p:cNvSpPr txBox="1">
            <a:spLocks noGrp="1"/>
          </p:cNvSpPr>
          <p:nvPr>
            <p:ph type="title"/>
          </p:nvPr>
        </p:nvSpPr>
        <p:spPr>
          <a:xfrm>
            <a:off x="623400" y="420549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 с кодом 1</a:t>
            </a:r>
            <a:endParaRPr/>
          </a:p>
        </p:txBody>
      </p:sp>
      <p:sp>
        <p:nvSpPr>
          <p:cNvPr id="575" name="Google Shape;575;p71"/>
          <p:cNvSpPr txBox="1">
            <a:spLocks noGrp="1"/>
          </p:cNvSpPr>
          <p:nvPr>
            <p:ph type="subTitle" idx="1"/>
          </p:nvPr>
        </p:nvSpPr>
        <p:spPr>
          <a:xfrm>
            <a:off x="754725" y="1516450"/>
            <a:ext cx="8029200" cy="340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</a:t>
            </a:r>
            <a:r>
              <a:rPr lang="ru">
                <a:solidFill>
                  <a:srgbClr val="0645AD"/>
                </a:solidFill>
              </a:rPr>
              <a:t>int</a:t>
            </a:r>
            <a:r>
              <a:rPr lang="ru"/>
              <a:t> **a;  </a:t>
            </a:r>
            <a:r>
              <a:rPr lang="ru">
                <a:solidFill>
                  <a:srgbClr val="019836"/>
                </a:solidFill>
              </a:rPr>
              <a:t>// указатель на указатель на строку элементов</a:t>
            </a:r>
            <a:endParaRPr>
              <a:solidFill>
                <a:srgbClr val="01983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</a:t>
            </a:r>
            <a:r>
              <a:rPr lang="ru">
                <a:solidFill>
                  <a:srgbClr val="0645AD"/>
                </a:solidFill>
              </a:rPr>
              <a:t>int</a:t>
            </a:r>
            <a:r>
              <a:rPr lang="ru"/>
              <a:t> i, j, n, m;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system(</a:t>
            </a:r>
            <a:r>
              <a:rPr lang="ru">
                <a:solidFill>
                  <a:srgbClr val="A61C00"/>
                </a:solidFill>
              </a:rPr>
              <a:t>"chcp 1251"</a:t>
            </a:r>
            <a:r>
              <a:rPr lang="ru"/>
              <a:t>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system(</a:t>
            </a:r>
            <a:r>
              <a:rPr lang="ru">
                <a:solidFill>
                  <a:srgbClr val="A61C00"/>
                </a:solidFill>
              </a:rPr>
              <a:t>"cls"</a:t>
            </a:r>
            <a:r>
              <a:rPr lang="ru"/>
              <a:t>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printf(</a:t>
            </a:r>
            <a:r>
              <a:rPr lang="ru">
                <a:solidFill>
                  <a:srgbClr val="A61C00"/>
                </a:solidFill>
              </a:rPr>
              <a:t>"Введите количество строк: "</a:t>
            </a:r>
            <a:r>
              <a:rPr lang="ru"/>
              <a:t>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scanf(</a:t>
            </a:r>
            <a:r>
              <a:rPr lang="ru">
                <a:solidFill>
                  <a:srgbClr val="A61C00"/>
                </a:solidFill>
              </a:rPr>
              <a:t>"%d"</a:t>
            </a:r>
            <a:r>
              <a:rPr lang="ru"/>
              <a:t>, &amp;n);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printf(</a:t>
            </a:r>
            <a:r>
              <a:rPr lang="ru">
                <a:solidFill>
                  <a:srgbClr val="A61C00"/>
                </a:solidFill>
              </a:rPr>
              <a:t>"Введите количество столбцов: "</a:t>
            </a:r>
            <a:r>
              <a:rPr lang="ru"/>
              <a:t>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scanf(</a:t>
            </a:r>
            <a:r>
              <a:rPr lang="ru">
                <a:solidFill>
                  <a:srgbClr val="A61C00"/>
                </a:solidFill>
              </a:rPr>
              <a:t>"%d"</a:t>
            </a:r>
            <a:r>
              <a:rPr lang="ru"/>
              <a:t>, &amp;m);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</a:t>
            </a:r>
            <a:r>
              <a:rPr lang="ru">
                <a:solidFill>
                  <a:srgbClr val="019836"/>
                </a:solidFill>
              </a:rPr>
              <a:t>// Выделение памяти под указатели на строки</a:t>
            </a:r>
            <a:endParaRPr>
              <a:solidFill>
                <a:srgbClr val="01983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a = (</a:t>
            </a:r>
            <a:r>
              <a:rPr lang="ru">
                <a:solidFill>
                  <a:srgbClr val="0645AD"/>
                </a:solidFill>
              </a:rPr>
              <a:t>int</a:t>
            </a:r>
            <a:r>
              <a:rPr lang="ru"/>
              <a:t>**)malloc (n * </a:t>
            </a:r>
            <a:r>
              <a:rPr lang="ru">
                <a:solidFill>
                  <a:srgbClr val="0645AD"/>
                </a:solidFill>
              </a:rPr>
              <a:t>sizeof</a:t>
            </a:r>
            <a:r>
              <a:rPr lang="ru"/>
              <a:t>(</a:t>
            </a:r>
            <a:r>
              <a:rPr lang="ru">
                <a:solidFill>
                  <a:srgbClr val="0645AD"/>
                </a:solidFill>
              </a:rPr>
              <a:t>int*</a:t>
            </a:r>
            <a:r>
              <a:rPr lang="ru"/>
              <a:t>));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</a:t>
            </a:r>
            <a:r>
              <a:rPr lang="ru">
                <a:solidFill>
                  <a:srgbClr val="019836"/>
                </a:solidFill>
              </a:rPr>
              <a:t>// Ввод элементов массива</a:t>
            </a:r>
            <a:endParaRPr>
              <a:solidFill>
                <a:srgbClr val="01983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</a:t>
            </a:r>
            <a:r>
              <a:rPr lang="ru">
                <a:solidFill>
                  <a:srgbClr val="0645AD"/>
                </a:solidFill>
              </a:rPr>
              <a:t>for </a:t>
            </a:r>
            <a:r>
              <a:rPr lang="ru"/>
              <a:t>(i = 0; i&lt;n; i++)  </a:t>
            </a:r>
            <a:r>
              <a:rPr lang="ru">
                <a:solidFill>
                  <a:srgbClr val="019836"/>
                </a:solidFill>
              </a:rPr>
              <a:t>// цикл по строкам</a:t>
            </a:r>
            <a:endParaRPr>
              <a:solidFill>
                <a:srgbClr val="01983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{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</a:t>
            </a:r>
            <a:r>
              <a:rPr lang="ru">
                <a:solidFill>
                  <a:srgbClr val="019836"/>
                </a:solidFill>
              </a:rPr>
              <a:t>// Выделение памяти под хранение строк</a:t>
            </a:r>
            <a:endParaRPr>
              <a:solidFill>
                <a:srgbClr val="01983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a[i] = (</a:t>
            </a:r>
            <a:r>
              <a:rPr lang="ru">
                <a:solidFill>
                  <a:srgbClr val="0645AD"/>
                </a:solidFill>
              </a:rPr>
              <a:t>int</a:t>
            </a:r>
            <a:r>
              <a:rPr lang="ru"/>
              <a:t>*)malloc(m * </a:t>
            </a:r>
            <a:r>
              <a:rPr lang="ru">
                <a:solidFill>
                  <a:srgbClr val="0645AD"/>
                </a:solidFill>
              </a:rPr>
              <a:t>sizeof</a:t>
            </a:r>
            <a:r>
              <a:rPr lang="ru"/>
              <a:t>(</a:t>
            </a:r>
            <a:r>
              <a:rPr lang="ru">
                <a:solidFill>
                  <a:srgbClr val="0645AD"/>
                </a:solidFill>
              </a:rPr>
              <a:t>int</a:t>
            </a:r>
            <a:r>
              <a:rPr lang="ru"/>
              <a:t>));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</a:t>
            </a:r>
            <a:r>
              <a:rPr lang="ru">
                <a:solidFill>
                  <a:srgbClr val="0645AD"/>
                </a:solidFill>
              </a:rPr>
              <a:t>for </a:t>
            </a:r>
            <a:r>
              <a:rPr lang="ru"/>
              <a:t>(j = 0; j&lt;m; j++)  </a:t>
            </a:r>
            <a:r>
              <a:rPr lang="ru">
                <a:solidFill>
                  <a:srgbClr val="019836"/>
                </a:solidFill>
              </a:rPr>
              <a:t>// цикл по столбцам</a:t>
            </a:r>
            <a:endParaRPr>
              <a:solidFill>
                <a:srgbClr val="01983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{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  printf(</a:t>
            </a:r>
            <a:r>
              <a:rPr lang="ru">
                <a:solidFill>
                  <a:srgbClr val="A61C00"/>
                </a:solidFill>
              </a:rPr>
              <a:t>"a[%d][%d] = "</a:t>
            </a:r>
            <a:r>
              <a:rPr lang="ru"/>
              <a:t>, i, j);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  scanf(</a:t>
            </a:r>
            <a:r>
              <a:rPr lang="ru">
                <a:solidFill>
                  <a:srgbClr val="A61C00"/>
                </a:solidFill>
              </a:rPr>
              <a:t>"%d"</a:t>
            </a:r>
            <a:r>
              <a:rPr lang="ru"/>
              <a:t>, &amp;a[i][j]);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}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6" name="Google Shape;576;p71"/>
          <p:cNvSpPr/>
          <p:nvPr/>
        </p:nvSpPr>
        <p:spPr>
          <a:xfrm>
            <a:off x="2382100" y="2921900"/>
            <a:ext cx="1524900" cy="189300"/>
          </a:xfrm>
          <a:prstGeom prst="rect">
            <a:avLst/>
          </a:prstGeom>
          <a:noFill/>
          <a:ln w="9525" cap="flat" cmpd="sng">
            <a:solidFill>
              <a:srgbClr val="013D8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7" name="Google Shape;577;p71"/>
          <p:cNvSpPr/>
          <p:nvPr/>
        </p:nvSpPr>
        <p:spPr>
          <a:xfrm>
            <a:off x="5605325" y="2159450"/>
            <a:ext cx="2663700" cy="453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013D8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7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(n * </a:t>
            </a:r>
            <a:r>
              <a:rPr lang="ru" sz="1700">
                <a:solidFill>
                  <a:srgbClr val="0645AD"/>
                </a:solidFill>
                <a:latin typeface="Courier New"/>
                <a:ea typeface="Courier New"/>
                <a:cs typeface="Courier New"/>
                <a:sym typeface="Courier New"/>
              </a:rPr>
              <a:t>sizeof</a:t>
            </a:r>
            <a:r>
              <a:rPr lang="ru" sz="17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ru" sz="1700">
                <a:solidFill>
                  <a:srgbClr val="0645AD"/>
                </a:solidFill>
                <a:latin typeface="Courier New"/>
                <a:ea typeface="Courier New"/>
                <a:cs typeface="Courier New"/>
                <a:sym typeface="Courier New"/>
              </a:rPr>
              <a:t>int*</a:t>
            </a:r>
            <a:r>
              <a:rPr lang="ru" sz="17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))</a:t>
            </a:r>
            <a:endParaRPr sz="1600"/>
          </a:p>
        </p:txBody>
      </p:sp>
      <p:cxnSp>
        <p:nvCxnSpPr>
          <p:cNvPr id="578" name="Google Shape;578;p71"/>
          <p:cNvCxnSpPr>
            <a:stCxn id="577" idx="1"/>
            <a:endCxn id="576" idx="3"/>
          </p:cNvCxnSpPr>
          <p:nvPr/>
        </p:nvCxnSpPr>
        <p:spPr>
          <a:xfrm flipH="1">
            <a:off x="3907025" y="2386250"/>
            <a:ext cx="1698300" cy="630300"/>
          </a:xfrm>
          <a:prstGeom prst="curvedConnector3">
            <a:avLst>
              <a:gd name="adj1" fmla="val 50001"/>
            </a:avLst>
          </a:prstGeom>
          <a:noFill/>
          <a:ln w="19050" cap="flat" cmpd="sng">
            <a:solidFill>
              <a:srgbClr val="013D85"/>
            </a:solidFill>
            <a:prstDash val="dash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72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 с кодом 2</a:t>
            </a:r>
            <a:endParaRPr/>
          </a:p>
        </p:txBody>
      </p:sp>
      <p:sp>
        <p:nvSpPr>
          <p:cNvPr id="584" name="Google Shape;584;p72"/>
          <p:cNvSpPr txBox="1">
            <a:spLocks noGrp="1"/>
          </p:cNvSpPr>
          <p:nvPr>
            <p:ph type="subTitle" idx="1"/>
          </p:nvPr>
        </p:nvSpPr>
        <p:spPr>
          <a:xfrm>
            <a:off x="743675" y="1496071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</a:t>
            </a:r>
            <a:r>
              <a:rPr lang="ru">
                <a:solidFill>
                  <a:srgbClr val="0645AD"/>
                </a:solidFill>
              </a:rPr>
              <a:t>int</a:t>
            </a:r>
            <a:r>
              <a:rPr lang="ru"/>
              <a:t> **a;  </a:t>
            </a:r>
            <a:r>
              <a:rPr lang="ru">
                <a:solidFill>
                  <a:srgbClr val="019836"/>
                </a:solidFill>
              </a:rPr>
              <a:t>// указатель на указатель на строку элементов</a:t>
            </a:r>
            <a:endParaRPr>
              <a:solidFill>
                <a:srgbClr val="01983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</a:t>
            </a:r>
            <a:r>
              <a:rPr lang="ru">
                <a:solidFill>
                  <a:srgbClr val="0645AD"/>
                </a:solidFill>
              </a:rPr>
              <a:t>int</a:t>
            </a:r>
            <a:r>
              <a:rPr lang="ru"/>
              <a:t> i, j, n, m;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system(</a:t>
            </a:r>
            <a:r>
              <a:rPr lang="ru">
                <a:solidFill>
                  <a:srgbClr val="A61C00"/>
                </a:solidFill>
              </a:rPr>
              <a:t>"chcp 1251"</a:t>
            </a:r>
            <a:r>
              <a:rPr lang="ru"/>
              <a:t>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system(</a:t>
            </a:r>
            <a:r>
              <a:rPr lang="ru">
                <a:solidFill>
                  <a:srgbClr val="A61C00"/>
                </a:solidFill>
              </a:rPr>
              <a:t>"cls"</a:t>
            </a:r>
            <a:r>
              <a:rPr lang="ru"/>
              <a:t>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printf(</a:t>
            </a:r>
            <a:r>
              <a:rPr lang="ru">
                <a:solidFill>
                  <a:srgbClr val="A61C00"/>
                </a:solidFill>
              </a:rPr>
              <a:t>"Введите количество строк: "</a:t>
            </a:r>
            <a:r>
              <a:rPr lang="ru"/>
              <a:t>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scanf(</a:t>
            </a:r>
            <a:r>
              <a:rPr lang="ru">
                <a:solidFill>
                  <a:srgbClr val="A61C00"/>
                </a:solidFill>
              </a:rPr>
              <a:t>"%d"</a:t>
            </a:r>
            <a:r>
              <a:rPr lang="ru"/>
              <a:t>, &amp;n);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printf(</a:t>
            </a:r>
            <a:r>
              <a:rPr lang="ru">
                <a:solidFill>
                  <a:srgbClr val="A61C00"/>
                </a:solidFill>
              </a:rPr>
              <a:t>"Введите количество столбцов: "</a:t>
            </a:r>
            <a:r>
              <a:rPr lang="ru"/>
              <a:t>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scanf(</a:t>
            </a:r>
            <a:r>
              <a:rPr lang="ru">
                <a:solidFill>
                  <a:srgbClr val="A61C00"/>
                </a:solidFill>
              </a:rPr>
              <a:t>"%d"</a:t>
            </a:r>
            <a:r>
              <a:rPr lang="ru"/>
              <a:t>, &amp;m);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</a:t>
            </a:r>
            <a:r>
              <a:rPr lang="ru">
                <a:solidFill>
                  <a:srgbClr val="019836"/>
                </a:solidFill>
              </a:rPr>
              <a:t>// Выделение памяти под указатели на строки</a:t>
            </a:r>
            <a:endParaRPr>
              <a:solidFill>
                <a:srgbClr val="01983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a = (</a:t>
            </a:r>
            <a:r>
              <a:rPr lang="ru">
                <a:solidFill>
                  <a:srgbClr val="0645AD"/>
                </a:solidFill>
              </a:rPr>
              <a:t>int</a:t>
            </a:r>
            <a:r>
              <a:rPr lang="ru"/>
              <a:t>**)malloc (n * </a:t>
            </a:r>
            <a:r>
              <a:rPr lang="ru">
                <a:solidFill>
                  <a:srgbClr val="0645AD"/>
                </a:solidFill>
              </a:rPr>
              <a:t>sizeof</a:t>
            </a:r>
            <a:r>
              <a:rPr lang="ru"/>
              <a:t>(</a:t>
            </a:r>
            <a:r>
              <a:rPr lang="ru">
                <a:solidFill>
                  <a:srgbClr val="0645AD"/>
                </a:solidFill>
              </a:rPr>
              <a:t>int*</a:t>
            </a:r>
            <a:r>
              <a:rPr lang="ru"/>
              <a:t>));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</a:t>
            </a:r>
            <a:r>
              <a:rPr lang="ru">
                <a:solidFill>
                  <a:srgbClr val="019836"/>
                </a:solidFill>
              </a:rPr>
              <a:t>// Ввод элементов массива</a:t>
            </a:r>
            <a:endParaRPr>
              <a:solidFill>
                <a:srgbClr val="01983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</a:t>
            </a:r>
            <a:r>
              <a:rPr lang="ru">
                <a:solidFill>
                  <a:srgbClr val="0645AD"/>
                </a:solidFill>
              </a:rPr>
              <a:t>for </a:t>
            </a:r>
            <a:r>
              <a:rPr lang="ru"/>
              <a:t>(i = 0; i&lt;n; i++)  </a:t>
            </a:r>
            <a:r>
              <a:rPr lang="ru">
                <a:solidFill>
                  <a:srgbClr val="019836"/>
                </a:solidFill>
              </a:rPr>
              <a:t>// цикл по строкам</a:t>
            </a:r>
            <a:endParaRPr>
              <a:solidFill>
                <a:srgbClr val="01983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{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</a:t>
            </a:r>
            <a:r>
              <a:rPr lang="ru">
                <a:solidFill>
                  <a:srgbClr val="019836"/>
                </a:solidFill>
              </a:rPr>
              <a:t>// Выделение памяти под хранение строк</a:t>
            </a:r>
            <a:endParaRPr>
              <a:solidFill>
                <a:srgbClr val="01983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a[i] = (</a:t>
            </a:r>
            <a:r>
              <a:rPr lang="ru">
                <a:solidFill>
                  <a:srgbClr val="0645AD"/>
                </a:solidFill>
              </a:rPr>
              <a:t>int</a:t>
            </a:r>
            <a:r>
              <a:rPr lang="ru"/>
              <a:t>*)malloc(m * </a:t>
            </a:r>
            <a:r>
              <a:rPr lang="ru">
                <a:solidFill>
                  <a:srgbClr val="0645AD"/>
                </a:solidFill>
              </a:rPr>
              <a:t>sizeof</a:t>
            </a:r>
            <a:r>
              <a:rPr lang="ru"/>
              <a:t>(</a:t>
            </a:r>
            <a:r>
              <a:rPr lang="ru">
                <a:solidFill>
                  <a:srgbClr val="0645AD"/>
                </a:solidFill>
              </a:rPr>
              <a:t>int</a:t>
            </a:r>
            <a:r>
              <a:rPr lang="ru"/>
              <a:t>));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</a:t>
            </a:r>
            <a:r>
              <a:rPr lang="ru">
                <a:solidFill>
                  <a:srgbClr val="0645AD"/>
                </a:solidFill>
              </a:rPr>
              <a:t>for </a:t>
            </a:r>
            <a:r>
              <a:rPr lang="ru"/>
              <a:t>(j = 0; j&lt;m; j++)  </a:t>
            </a:r>
            <a:r>
              <a:rPr lang="ru">
                <a:solidFill>
                  <a:srgbClr val="019836"/>
                </a:solidFill>
              </a:rPr>
              <a:t>// цикл по столбцам</a:t>
            </a:r>
            <a:endParaRPr>
              <a:solidFill>
                <a:srgbClr val="01983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{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  printf(</a:t>
            </a:r>
            <a:r>
              <a:rPr lang="ru">
                <a:solidFill>
                  <a:srgbClr val="A61C00"/>
                </a:solidFill>
              </a:rPr>
              <a:t>"a[%d][%d] = "</a:t>
            </a:r>
            <a:r>
              <a:rPr lang="ru"/>
              <a:t>, i, j);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  scanf(</a:t>
            </a:r>
            <a:r>
              <a:rPr lang="ru">
                <a:solidFill>
                  <a:srgbClr val="A61C00"/>
                </a:solidFill>
              </a:rPr>
              <a:t>"%d"</a:t>
            </a:r>
            <a:r>
              <a:rPr lang="ru"/>
              <a:t>, &amp;a[i][j]);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}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7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 с кодом 3</a:t>
            </a:r>
            <a:endParaRPr/>
          </a:p>
        </p:txBody>
      </p:sp>
      <p:sp>
        <p:nvSpPr>
          <p:cNvPr id="590" name="Google Shape;590;p73"/>
          <p:cNvSpPr txBox="1">
            <a:spLocks noGrp="1"/>
          </p:cNvSpPr>
          <p:nvPr>
            <p:ph type="subTitle" idx="1"/>
          </p:nvPr>
        </p:nvSpPr>
        <p:spPr>
          <a:xfrm>
            <a:off x="754725" y="1516450"/>
            <a:ext cx="8181900" cy="32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int **a;  // указатель на указатель на строку элементов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int i, j, n, m;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system("chcp 1251");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system("cls");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printf("Введите количество строк: ");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scanf("%d", &amp;n);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printf("Введите количество столбцов: ");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scanf("%d", &amp;m);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// Выделение памяти под указатели на строки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a = (int**)malloc(n * sizeof(int*));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// Ввод элементов массива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for (i = 0; i&lt;n; i++)  // цикл по строкам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{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// Выделение памяти под хранение строк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a[i] = (int*)malloc(m * sizeof(int));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for (j = 0; j&lt;m; j++)  // цикл по столбцам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{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  printf("a[%d][%d] = ", i, j);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  scanf("%d", &amp;a[i][j]);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   }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8"/>
          <p:cNvSpPr txBox="1">
            <a:spLocks noGrp="1"/>
          </p:cNvSpPr>
          <p:nvPr>
            <p:ph type="title"/>
          </p:nvPr>
        </p:nvSpPr>
        <p:spPr>
          <a:xfrm>
            <a:off x="538550" y="348974"/>
            <a:ext cx="8520600" cy="6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План защиты</a:t>
            </a:r>
            <a:endParaRPr/>
          </a:p>
        </p:txBody>
      </p:sp>
      <p:sp>
        <p:nvSpPr>
          <p:cNvPr id="172" name="Google Shape;172;p38"/>
          <p:cNvSpPr/>
          <p:nvPr/>
        </p:nvSpPr>
        <p:spPr>
          <a:xfrm>
            <a:off x="1138125" y="1491302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Цель и задачи проекта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3" name="Google Shape;173;p38"/>
          <p:cNvSpPr/>
          <p:nvPr/>
        </p:nvSpPr>
        <p:spPr>
          <a:xfrm>
            <a:off x="1138125" y="2071492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Какие технологии использовались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4" name="Google Shape;174;p38"/>
          <p:cNvSpPr/>
          <p:nvPr/>
        </p:nvSpPr>
        <p:spPr>
          <a:xfrm>
            <a:off x="1138125" y="2651676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Что получилось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5" name="Google Shape;175;p38"/>
          <p:cNvSpPr/>
          <p:nvPr/>
        </p:nvSpPr>
        <p:spPr>
          <a:xfrm>
            <a:off x="1138125" y="3246225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Выводы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76" name="Google Shape;176;p38"/>
          <p:cNvCxnSpPr>
            <a:stCxn id="172" idx="1"/>
            <a:endCxn id="173" idx="1"/>
          </p:cNvCxnSpPr>
          <p:nvPr/>
        </p:nvCxnSpPr>
        <p:spPr>
          <a:xfrm>
            <a:off x="1138125" y="1679402"/>
            <a:ext cx="600" cy="5802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77" name="Google Shape;177;p38"/>
          <p:cNvCxnSpPr>
            <a:stCxn id="173" idx="1"/>
            <a:endCxn id="174" idx="1"/>
          </p:cNvCxnSpPr>
          <p:nvPr/>
        </p:nvCxnSpPr>
        <p:spPr>
          <a:xfrm>
            <a:off x="1138125" y="2259592"/>
            <a:ext cx="600" cy="5802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78" name="Google Shape;178;p38"/>
          <p:cNvCxnSpPr>
            <a:stCxn id="174" idx="1"/>
            <a:endCxn id="175" idx="1"/>
          </p:cNvCxnSpPr>
          <p:nvPr/>
        </p:nvCxnSpPr>
        <p:spPr>
          <a:xfrm>
            <a:off x="1138125" y="2839776"/>
            <a:ext cx="600" cy="5946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79" name="Google Shape;179;p38"/>
          <p:cNvCxnSpPr>
            <a:stCxn id="175" idx="1"/>
            <a:endCxn id="180" idx="1"/>
          </p:cNvCxnSpPr>
          <p:nvPr/>
        </p:nvCxnSpPr>
        <p:spPr>
          <a:xfrm>
            <a:off x="1138125" y="3434325"/>
            <a:ext cx="600" cy="5268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180" name="Google Shape;180;p38"/>
          <p:cNvSpPr/>
          <p:nvPr/>
        </p:nvSpPr>
        <p:spPr>
          <a:xfrm>
            <a:off x="1138137" y="3772875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Вопросы и рекомендации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7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 с кодом и текстом </a:t>
            </a:r>
            <a:endParaRPr/>
          </a:p>
        </p:txBody>
      </p:sp>
      <p:sp>
        <p:nvSpPr>
          <p:cNvPr id="596" name="Google Shape;596;p74"/>
          <p:cNvSpPr txBox="1">
            <a:spLocks noGrp="1"/>
          </p:cNvSpPr>
          <p:nvPr>
            <p:ph type="subTitle" idx="2"/>
          </p:nvPr>
        </p:nvSpPr>
        <p:spPr>
          <a:xfrm>
            <a:off x="795050" y="2220038"/>
            <a:ext cx="7568100" cy="23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</a:t>
            </a:r>
            <a:r>
              <a:rPr lang="ru">
                <a:solidFill>
                  <a:srgbClr val="0645AD"/>
                </a:solidFill>
              </a:rPr>
              <a:t> int</a:t>
            </a:r>
            <a:r>
              <a:rPr lang="ru"/>
              <a:t> **a;  </a:t>
            </a:r>
            <a:r>
              <a:rPr lang="ru">
                <a:solidFill>
                  <a:srgbClr val="019836"/>
                </a:solidFill>
              </a:rPr>
              <a:t>// указатель на строку</a:t>
            </a:r>
            <a:endParaRPr>
              <a:solidFill>
                <a:srgbClr val="01983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</a:t>
            </a:r>
            <a:r>
              <a:rPr lang="ru">
                <a:solidFill>
                  <a:srgbClr val="0645AD"/>
                </a:solidFill>
              </a:rPr>
              <a:t>int</a:t>
            </a:r>
            <a:r>
              <a:rPr lang="ru"/>
              <a:t> i, j, n, m;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system(</a:t>
            </a:r>
            <a:r>
              <a:rPr lang="ru">
                <a:solidFill>
                  <a:srgbClr val="A61C00"/>
                </a:solidFill>
              </a:rPr>
              <a:t>"chcp 1251"</a:t>
            </a:r>
            <a:r>
              <a:rPr lang="ru"/>
              <a:t>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system(</a:t>
            </a:r>
            <a:r>
              <a:rPr lang="ru">
                <a:solidFill>
                  <a:srgbClr val="A61C00"/>
                </a:solidFill>
              </a:rPr>
              <a:t>"cls"</a:t>
            </a:r>
            <a:r>
              <a:rPr lang="ru"/>
              <a:t>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printf(</a:t>
            </a:r>
            <a:r>
              <a:rPr lang="ru">
                <a:solidFill>
                  <a:srgbClr val="A61C00"/>
                </a:solidFill>
              </a:rPr>
              <a:t>"Введите количество строк: "</a:t>
            </a:r>
            <a:r>
              <a:rPr lang="ru"/>
              <a:t>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scanf(</a:t>
            </a:r>
            <a:r>
              <a:rPr lang="ru">
                <a:solidFill>
                  <a:srgbClr val="A61C00"/>
                </a:solidFill>
              </a:rPr>
              <a:t>"%d"</a:t>
            </a:r>
            <a:r>
              <a:rPr lang="ru"/>
              <a:t>, &amp;n);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printf(</a:t>
            </a:r>
            <a:r>
              <a:rPr lang="ru">
                <a:solidFill>
                  <a:srgbClr val="A61C00"/>
                </a:solidFill>
              </a:rPr>
              <a:t>"Введите количество столбцов: "</a:t>
            </a:r>
            <a:r>
              <a:rPr lang="ru"/>
              <a:t>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scanf(</a:t>
            </a:r>
            <a:r>
              <a:rPr lang="ru">
                <a:solidFill>
                  <a:srgbClr val="A61C00"/>
                </a:solidFill>
              </a:rPr>
              <a:t>"%d"</a:t>
            </a:r>
            <a:r>
              <a:rPr lang="ru"/>
              <a:t>, &amp;m);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    </a:t>
            </a:r>
            <a:r>
              <a:rPr lang="ru">
                <a:solidFill>
                  <a:srgbClr val="019836"/>
                </a:solidFill>
              </a:rPr>
              <a:t>// Выделение памяти под хранение строк</a:t>
            </a:r>
            <a:endParaRPr/>
          </a:p>
        </p:txBody>
      </p:sp>
      <p:sp>
        <p:nvSpPr>
          <p:cNvPr id="597" name="Google Shape;597;p74"/>
          <p:cNvSpPr txBox="1">
            <a:spLocks noGrp="1"/>
          </p:cNvSpPr>
          <p:nvPr>
            <p:ph type="subTitle" idx="1"/>
          </p:nvPr>
        </p:nvSpPr>
        <p:spPr>
          <a:xfrm>
            <a:off x="530000" y="1152250"/>
            <a:ext cx="7862400" cy="89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ru" sz="1500"/>
              <a:t>Тезис 1</a:t>
            </a:r>
            <a:endParaRPr sz="1500"/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ru" sz="1500"/>
              <a:t>Тезис 2</a:t>
            </a:r>
            <a:endParaRPr sz="1500"/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ru" sz="1500"/>
              <a:t>Тезис 3</a:t>
            </a:r>
            <a:endParaRPr sz="150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75"/>
          <p:cNvSpPr txBox="1">
            <a:spLocks noGrp="1"/>
          </p:cNvSpPr>
          <p:nvPr>
            <p:ph type="title"/>
          </p:nvPr>
        </p:nvSpPr>
        <p:spPr>
          <a:xfrm>
            <a:off x="654850" y="401149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 с таблицей</a:t>
            </a:r>
            <a:endParaRPr/>
          </a:p>
        </p:txBody>
      </p:sp>
      <p:graphicFrame>
        <p:nvGraphicFramePr>
          <p:cNvPr id="603" name="Google Shape;603;p75"/>
          <p:cNvGraphicFramePr/>
          <p:nvPr/>
        </p:nvGraphicFramePr>
        <p:xfrm>
          <a:off x="654850" y="1367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{F6E47900-FCD9-4C44-8424-05859C4BF5F7}</a:tableStyleId>
              </a:tblPr>
              <a:tblGrid>
                <a:gridCol w="2269775"/>
                <a:gridCol w="2636825"/>
                <a:gridCol w="2927675"/>
              </a:tblGrid>
              <a:tr h="7061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3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3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3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76"/>
          <p:cNvSpPr txBox="1">
            <a:spLocks noGrp="1"/>
          </p:cNvSpPr>
          <p:nvPr>
            <p:ph type="title"/>
          </p:nvPr>
        </p:nvSpPr>
        <p:spPr>
          <a:xfrm>
            <a:off x="608700" y="4294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 с таблицей</a:t>
            </a:r>
            <a:endParaRPr/>
          </a:p>
        </p:txBody>
      </p:sp>
      <p:graphicFrame>
        <p:nvGraphicFramePr>
          <p:cNvPr id="609" name="Google Shape;609;p76"/>
          <p:cNvGraphicFramePr/>
          <p:nvPr/>
        </p:nvGraphicFramePr>
        <p:xfrm>
          <a:off x="608700" y="1378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{F6E47900-FCD9-4C44-8424-05859C4BF5F7}</a:tableStyleId>
              </a:tblPr>
              <a:tblGrid>
                <a:gridCol w="395875"/>
                <a:gridCol w="2403400"/>
                <a:gridCol w="2684725"/>
                <a:gridCol w="2477150"/>
              </a:tblGrid>
              <a:tr h="7061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>
                        <a:solidFill>
                          <a:srgbClr val="4811C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3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5.</a:t>
                      </a:r>
                      <a:endParaRPr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" name="Google Shape;614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92"/>
            <a:ext cx="9144003" cy="5103318"/>
          </a:xfrm>
          <a:prstGeom prst="rect">
            <a:avLst/>
          </a:prstGeom>
          <a:noFill/>
          <a:ln>
            <a:noFill/>
          </a:ln>
        </p:spPr>
      </p:pic>
      <p:sp>
        <p:nvSpPr>
          <p:cNvPr id="615" name="Google Shape;615;p77"/>
          <p:cNvSpPr txBox="1"/>
          <p:nvPr/>
        </p:nvSpPr>
        <p:spPr>
          <a:xfrm>
            <a:off x="720000" y="696425"/>
            <a:ext cx="7130700" cy="315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45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Единственно верного </a:t>
            </a:r>
            <a:endParaRPr sz="45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45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решения не существует. </a:t>
            </a:r>
            <a:endParaRPr sz="45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45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Хотя существует </a:t>
            </a:r>
            <a:endParaRPr sz="45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45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много неверных.</a:t>
            </a:r>
            <a:endParaRPr sz="50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endParaRPr sz="2500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16" name="Google Shape;616;p77"/>
          <p:cNvSpPr txBox="1"/>
          <p:nvPr/>
        </p:nvSpPr>
        <p:spPr>
          <a:xfrm>
            <a:off x="5527975" y="3851825"/>
            <a:ext cx="3416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Дэвид Акин, NASA</a:t>
            </a:r>
            <a:endParaRPr sz="1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9"/>
          <p:cNvSpPr txBox="1"/>
          <p:nvPr/>
        </p:nvSpPr>
        <p:spPr>
          <a:xfrm>
            <a:off x="560500" y="324881"/>
            <a:ext cx="8520600" cy="13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b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Цел</a:t>
            </a:r>
            <a:r>
              <a:rPr lang="ru" sz="3000" b="1">
                <a:latin typeface="Roboto"/>
                <a:ea typeface="Roboto"/>
                <a:cs typeface="Roboto"/>
                <a:sym typeface="Roboto"/>
              </a:rPr>
              <a:t>ь и задачи</a:t>
            </a:r>
            <a:r>
              <a:rPr lang="ru" sz="3000" b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проекта</a:t>
            </a:r>
            <a:endParaRPr sz="30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186" name="Google Shape;186;p39"/>
          <p:cNvGraphicFramePr/>
          <p:nvPr>
            <p:extLst>
              <p:ext uri="{D42A27DB-BD31-4B8C-83A1-F6EECF244321}">
                <p14:modId xmlns:p14="http://schemas.microsoft.com/office/powerpoint/2010/main" val="751166376"/>
              </p:ext>
            </p:extLst>
          </p:nvPr>
        </p:nvGraphicFramePr>
        <p:xfrm>
          <a:off x="952500" y="2382125"/>
          <a:ext cx="7239000" cy="3331441"/>
        </p:xfrm>
        <a:graphic>
          <a:graphicData uri="http://schemas.openxmlformats.org/drawingml/2006/table">
            <a:tbl>
              <a:tblPr>
                <a:noFill/>
                <a:tableStyleId>{F6E47900-FCD9-4C44-8424-05859C4BF5F7}</a:tableStyleId>
              </a:tblPr>
              <a:tblGrid>
                <a:gridCol w="489425"/>
                <a:gridCol w="6749575"/>
              </a:tblGrid>
              <a:tr h="89023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Обеспечить хранение марок с учетом вложеннсти Транспортная упаковка – групповая</a:t>
                      </a:r>
                      <a:r>
                        <a:rPr lang="ru" baseline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упаковка - штука.</a:t>
                      </a:r>
                      <a:r>
                        <a:rPr lang="ru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Получать состав </a:t>
                      </a:r>
                      <a:r>
                        <a:rPr lang="ru" baseline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до единичной марки из Честного Знака или из ИС владельца товара (для товара на отвественном хранении)</a:t>
                      </a: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0949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Обеспечить запрос,</a:t>
                      </a:r>
                      <a:r>
                        <a:rPr lang="ru" baseline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обработку и хранения текущего статуса и владельца марки.</a:t>
                      </a: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0949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Передавать по запросу друних ИС через </a:t>
                      </a:r>
                      <a:r>
                        <a:rPr lang="en-US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http</a:t>
                      </a:r>
                      <a:r>
                        <a:rPr lang="ru-RU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-сервис данные о марках в документах.</a:t>
                      </a:r>
                      <a:r>
                        <a:rPr lang="ru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 </a:t>
                      </a:r>
                      <a:r>
                        <a:rPr lang="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результатам анализа данных</a:t>
                      </a: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3105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4445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sp>
        <p:nvSpPr>
          <p:cNvPr id="187" name="Google Shape;187;p39"/>
          <p:cNvSpPr/>
          <p:nvPr/>
        </p:nvSpPr>
        <p:spPr>
          <a:xfrm>
            <a:off x="1628250" y="1386300"/>
            <a:ext cx="5887500" cy="6621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Цель проекта: </a:t>
            </a:r>
            <a:r>
              <a:rPr lang="ru" sz="1500" dirty="0" smtClean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Обеспечить хранение и обработку марок Честного Знака в отдельной базе.</a:t>
            </a:r>
            <a:endParaRPr sz="15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40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Какие технологии использовались</a:t>
            </a:r>
            <a:endParaRPr sz="3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/>
          </a:p>
        </p:txBody>
      </p:sp>
      <p:grpSp>
        <p:nvGrpSpPr>
          <p:cNvPr id="196" name="Google Shape;196;p40"/>
          <p:cNvGrpSpPr/>
          <p:nvPr/>
        </p:nvGrpSpPr>
        <p:grpSpPr>
          <a:xfrm>
            <a:off x="5299708" y="1140400"/>
            <a:ext cx="3539242" cy="1236599"/>
            <a:chOff x="4729635" y="887067"/>
            <a:chExt cx="3375207" cy="1399343"/>
          </a:xfrm>
        </p:grpSpPr>
        <p:pic>
          <p:nvPicPr>
            <p:cNvPr id="197" name="Google Shape;197;p4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729635" y="887067"/>
              <a:ext cx="3375207" cy="1399343"/>
            </a:xfrm>
            <a:prstGeom prst="rect">
              <a:avLst/>
            </a:prstGeom>
            <a:noFill/>
            <a:ln>
              <a:noFill/>
            </a:ln>
            <a:effectLst>
              <a:outerShdw blurRad="200025" dist="28575" dir="4200000" algn="bl" rotWithShape="0">
                <a:srgbClr val="000000">
                  <a:alpha val="30000"/>
                </a:srgbClr>
              </a:outerShdw>
            </a:effectLst>
          </p:spPr>
        </p:pic>
        <p:sp>
          <p:nvSpPr>
            <p:cNvPr id="198" name="Google Shape;198;p40"/>
            <p:cNvSpPr txBox="1"/>
            <p:nvPr/>
          </p:nvSpPr>
          <p:spPr>
            <a:xfrm>
              <a:off x="5220710" y="959745"/>
              <a:ext cx="2694600" cy="125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6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Перечислите технологии/ПО/подходы, которые вы использовали в проекте и почему. Какое у вас сложилось впечатление о них?</a:t>
              </a:r>
              <a:endParaRPr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aphicFrame>
        <p:nvGraphicFramePr>
          <p:cNvPr id="199" name="Google Shape;199;p40"/>
          <p:cNvGraphicFramePr/>
          <p:nvPr/>
        </p:nvGraphicFramePr>
        <p:xfrm>
          <a:off x="952500" y="1897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{F6E47900-FCD9-4C44-8424-05859C4BF5F7}</a:tableStyleId>
              </a:tblPr>
              <a:tblGrid>
                <a:gridCol w="489425"/>
                <a:gridCol w="6749575"/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Что получилось</a:t>
            </a:r>
            <a:endParaRPr sz="3000"/>
          </a:p>
        </p:txBody>
      </p:sp>
      <p:grpSp>
        <p:nvGrpSpPr>
          <p:cNvPr id="205" name="Google Shape;205;p41"/>
          <p:cNvGrpSpPr/>
          <p:nvPr/>
        </p:nvGrpSpPr>
        <p:grpSpPr>
          <a:xfrm>
            <a:off x="3680645" y="990703"/>
            <a:ext cx="5151638" cy="2178707"/>
            <a:chOff x="3450575" y="752750"/>
            <a:chExt cx="5006451" cy="2031050"/>
          </a:xfrm>
        </p:grpSpPr>
        <p:pic>
          <p:nvPicPr>
            <p:cNvPr id="206" name="Google Shape;206;p4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450575" y="752750"/>
              <a:ext cx="5006451" cy="2031050"/>
            </a:xfrm>
            <a:prstGeom prst="rect">
              <a:avLst/>
            </a:prstGeom>
            <a:noFill/>
            <a:ln>
              <a:noFill/>
            </a:ln>
            <a:effectLst>
              <a:outerShdw blurRad="200025" dist="28575" dir="4200000" algn="bl" rotWithShape="0">
                <a:srgbClr val="000000">
                  <a:alpha val="30000"/>
                </a:srgbClr>
              </a:outerShdw>
            </a:effectLst>
          </p:spPr>
        </p:pic>
        <p:sp>
          <p:nvSpPr>
            <p:cNvPr id="207" name="Google Shape;207;p41"/>
            <p:cNvSpPr txBox="1"/>
            <p:nvPr/>
          </p:nvSpPr>
          <p:spPr>
            <a:xfrm>
              <a:off x="4199565" y="956335"/>
              <a:ext cx="4065000" cy="1549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200" b="1">
                  <a:latin typeface="Roboto"/>
                  <a:ea typeface="Roboto"/>
                  <a:cs typeface="Roboto"/>
                  <a:sym typeface="Roboto"/>
                </a:rPr>
                <a:t>Разместите на слайде(-ах) </a:t>
              </a:r>
              <a:r>
                <a:rPr lang="ru" sz="1200" b="1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артефакты проекта: </a:t>
              </a:r>
              <a:endParaRPr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457200" lvl="0" indent="-3048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Roboto"/>
                <a:buChar char="-"/>
              </a:pPr>
              <a:r>
                <a:rPr lang="ru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код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457200" lvl="0" indent="-3048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Roboto"/>
                <a:buChar char="-"/>
              </a:pPr>
              <a:r>
                <a:rPr lang="ru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схемы (архитектура, БД)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457200" lvl="0" indent="-3048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Roboto"/>
                <a:buChar char="-"/>
              </a:pPr>
              <a:r>
                <a:rPr lang="ru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ссылки на файлы в репозитории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457200" lvl="0" indent="-3048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Roboto"/>
                <a:buChar char="-"/>
              </a:pPr>
              <a:r>
                <a:rPr lang="ru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скрины экранов приложения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457200" lvl="0" indent="-3048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Roboto"/>
                <a:buChar char="-"/>
              </a:pPr>
              <a:r>
                <a:rPr lang="ru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фото или видео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Либо продемонстрируйте проект отдельно.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42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400"/>
              <a:t>Выводы</a:t>
            </a:r>
            <a:endParaRPr sz="3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/>
          </a:p>
        </p:txBody>
      </p:sp>
      <p:graphicFrame>
        <p:nvGraphicFramePr>
          <p:cNvPr id="213" name="Google Shape;213;p42"/>
          <p:cNvGraphicFramePr/>
          <p:nvPr/>
        </p:nvGraphicFramePr>
        <p:xfrm>
          <a:off x="952500" y="1718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{F6E47900-FCD9-4C44-8424-05859C4BF5F7}</a:tableStyleId>
              </a:tblPr>
              <a:tblGrid>
                <a:gridCol w="489425"/>
                <a:gridCol w="6749575"/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grpSp>
        <p:nvGrpSpPr>
          <p:cNvPr id="214" name="Google Shape;214;p42"/>
          <p:cNvGrpSpPr/>
          <p:nvPr/>
        </p:nvGrpSpPr>
        <p:grpSpPr>
          <a:xfrm>
            <a:off x="3633259" y="1248968"/>
            <a:ext cx="5534664" cy="2335504"/>
            <a:chOff x="4729635" y="887067"/>
            <a:chExt cx="3375207" cy="1399343"/>
          </a:xfrm>
        </p:grpSpPr>
        <p:pic>
          <p:nvPicPr>
            <p:cNvPr id="215" name="Google Shape;215;p4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729635" y="887067"/>
              <a:ext cx="3375207" cy="1399343"/>
            </a:xfrm>
            <a:prstGeom prst="rect">
              <a:avLst/>
            </a:prstGeom>
            <a:noFill/>
            <a:ln>
              <a:noFill/>
            </a:ln>
            <a:effectLst>
              <a:outerShdw blurRad="200025" dist="28575" dir="4200000" algn="bl" rotWithShape="0">
                <a:srgbClr val="000000">
                  <a:alpha val="30000"/>
                </a:srgbClr>
              </a:outerShdw>
            </a:effectLst>
          </p:spPr>
        </p:pic>
        <p:sp>
          <p:nvSpPr>
            <p:cNvPr id="216" name="Google Shape;216;p42"/>
            <p:cNvSpPr txBox="1"/>
            <p:nvPr/>
          </p:nvSpPr>
          <p:spPr>
            <a:xfrm>
              <a:off x="5208319" y="1064138"/>
              <a:ext cx="2869500" cy="102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" sz="1100" b="1">
                  <a:solidFill>
                    <a:schemeClr val="dk1"/>
                  </a:solidFill>
                </a:rPr>
                <a:t>Оцените работу над проектом и ответьте на вопросы:</a:t>
              </a:r>
              <a:endParaRPr sz="1100" b="1">
                <a:solidFill>
                  <a:schemeClr val="dk1"/>
                </a:solidFill>
              </a:endParaRPr>
            </a:p>
            <a:p>
              <a:pPr marL="457200" lvl="0" indent="-2984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AutoNum type="arabicPeriod"/>
              </a:pPr>
              <a:r>
                <a:rPr lang="ru" sz="1100">
                  <a:solidFill>
                    <a:schemeClr val="dk1"/>
                  </a:solidFill>
                </a:rPr>
                <a:t>У вас получилось достичь цели и выполнить все задачи?</a:t>
              </a:r>
              <a:endParaRPr sz="1100">
                <a:solidFill>
                  <a:schemeClr val="dk1"/>
                </a:solidFill>
              </a:endParaRPr>
            </a:p>
            <a:p>
              <a:pPr marL="457200" lvl="0" indent="-2984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AutoNum type="arabicPeriod"/>
              </a:pPr>
              <a:r>
                <a:rPr lang="ru" sz="1100">
                  <a:solidFill>
                    <a:schemeClr val="dk1"/>
                  </a:solidFill>
                </a:rPr>
                <a:t>Что далось легко, а с чем возникли трудности?</a:t>
              </a:r>
              <a:endParaRPr sz="1100">
                <a:solidFill>
                  <a:schemeClr val="dk1"/>
                </a:solidFill>
              </a:endParaRPr>
            </a:p>
            <a:p>
              <a:pPr marL="457200" lvl="0" indent="-2984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AutoNum type="arabicPeriod"/>
              </a:pPr>
              <a:r>
                <a:rPr lang="ru" sz="1100">
                  <a:solidFill>
                    <a:schemeClr val="dk1"/>
                  </a:solidFill>
                </a:rPr>
                <a:t>Сколько времени занял проект?</a:t>
              </a:r>
              <a:endParaRPr sz="1100">
                <a:solidFill>
                  <a:schemeClr val="dk1"/>
                </a:solidFill>
              </a:endParaRPr>
            </a:p>
            <a:p>
              <a:pPr marL="457200" lvl="0" indent="-2984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AutoNum type="arabicPeriod"/>
              </a:pPr>
              <a:r>
                <a:rPr lang="ru" sz="1100">
                  <a:solidFill>
                    <a:schemeClr val="dk1"/>
                  </a:solidFill>
                </a:rPr>
                <a:t>Насколько полезным оказался для вас проект от 1 до 10?</a:t>
              </a:r>
              <a:endParaRPr sz="1100">
                <a:solidFill>
                  <a:schemeClr val="dk1"/>
                </a:solidFill>
              </a:endParaRPr>
            </a:p>
            <a:p>
              <a:pPr marL="914400" lvl="1" indent="-2984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AutoNum type="alphaLcPeriod"/>
              </a:pPr>
              <a:r>
                <a:rPr lang="ru" sz="1100">
                  <a:solidFill>
                    <a:schemeClr val="dk1"/>
                  </a:solidFill>
                </a:rPr>
                <a:t>1 = я не научился ничему новому</a:t>
              </a:r>
              <a:endParaRPr sz="1100">
                <a:solidFill>
                  <a:schemeClr val="dk1"/>
                </a:solidFill>
              </a:endParaRPr>
            </a:p>
            <a:p>
              <a:pPr marL="914400" lvl="1" indent="-2984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AutoNum type="alphaLcPeriod"/>
              </a:pPr>
              <a:r>
                <a:rPr lang="ru" sz="1100">
                  <a:solidFill>
                    <a:schemeClr val="dk1"/>
                  </a:solidFill>
                </a:rPr>
                <a:t>10 = очень полезно, я получил новый опыт</a:t>
              </a:r>
              <a:endParaRPr sz="1100">
                <a:solidFill>
                  <a:schemeClr val="dk1"/>
                </a:solidFill>
              </a:endParaRPr>
            </a:p>
            <a:p>
              <a:pPr marL="457200" lvl="0" indent="-2984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AutoNum type="arabicPeriod"/>
              </a:pPr>
              <a:r>
                <a:rPr lang="ru" sz="1100">
                  <a:solidFill>
                    <a:schemeClr val="dk1"/>
                  </a:solidFill>
                </a:rPr>
                <a:t>Остались ли у вас вопросы по проекту?</a:t>
              </a:r>
              <a:endParaRPr sz="1100">
                <a:solidFill>
                  <a:schemeClr val="dk1"/>
                </a:solidFill>
              </a:endParaRPr>
            </a:p>
            <a:p>
              <a:pPr marL="457200" lvl="0" indent="-2984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AutoNum type="arabicPeriod"/>
              </a:pPr>
              <a:r>
                <a:rPr lang="ru" sz="1100">
                  <a:solidFill>
                    <a:schemeClr val="dk1"/>
                  </a:solidFill>
                </a:rPr>
                <a:t>Как вы планируете развиваться дальше?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21602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43"/>
          <p:cNvSpPr txBox="1"/>
          <p:nvPr/>
        </p:nvSpPr>
        <p:spPr>
          <a:xfrm>
            <a:off x="387050" y="1844625"/>
            <a:ext cx="75843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Вопросы и рекомендации</a:t>
            </a:r>
            <a:endParaRPr sz="45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3" name="Google Shape;223;p43"/>
          <p:cNvSpPr txBox="1"/>
          <p:nvPr/>
        </p:nvSpPr>
        <p:spPr>
          <a:xfrm>
            <a:off x="1214696" y="3061975"/>
            <a:ext cx="19275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есть вопросы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4" name="Google Shape;224;p43"/>
          <p:cNvSpPr txBox="1"/>
          <p:nvPr/>
        </p:nvSpPr>
        <p:spPr>
          <a:xfrm>
            <a:off x="4934996" y="3061975"/>
            <a:ext cx="2145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вопросов нет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5" name="Google Shape;225;p43"/>
          <p:cNvSpPr txBox="1"/>
          <p:nvPr/>
        </p:nvSpPr>
        <p:spPr>
          <a:xfrm>
            <a:off x="723000" y="2846425"/>
            <a:ext cx="4917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+</a:t>
            </a:r>
            <a:endParaRPr sz="4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6" name="Google Shape;226;p43"/>
          <p:cNvSpPr txBox="1"/>
          <p:nvPr/>
        </p:nvSpPr>
        <p:spPr>
          <a:xfrm>
            <a:off x="4443300" y="2846425"/>
            <a:ext cx="4917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– </a:t>
            </a:r>
            <a:endParaRPr sz="4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27" name="Google Shape;227;p43"/>
          <p:cNvGrpSpPr/>
          <p:nvPr/>
        </p:nvGrpSpPr>
        <p:grpSpPr>
          <a:xfrm>
            <a:off x="5573613" y="528650"/>
            <a:ext cx="3356305" cy="1236599"/>
            <a:chOff x="4729635" y="887067"/>
            <a:chExt cx="3375207" cy="1399343"/>
          </a:xfrm>
        </p:grpSpPr>
        <p:pic>
          <p:nvPicPr>
            <p:cNvPr id="228" name="Google Shape;228;p4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729635" y="887067"/>
              <a:ext cx="3375207" cy="1399343"/>
            </a:xfrm>
            <a:prstGeom prst="rect">
              <a:avLst/>
            </a:prstGeom>
            <a:noFill/>
            <a:ln>
              <a:noFill/>
            </a:ln>
            <a:effectLst>
              <a:outerShdw blurRad="200025" dist="28575" dir="4200000" algn="bl" rotWithShape="0">
                <a:srgbClr val="000000">
                  <a:alpha val="30000"/>
                </a:srgbClr>
              </a:outerShdw>
            </a:effectLst>
          </p:spPr>
        </p:pic>
        <p:sp>
          <p:nvSpPr>
            <p:cNvPr id="229" name="Google Shape;229;p43"/>
            <p:cNvSpPr txBox="1"/>
            <p:nvPr/>
          </p:nvSpPr>
          <p:spPr>
            <a:xfrm>
              <a:off x="5236901" y="1064135"/>
              <a:ext cx="2694600" cy="1045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6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Ответьте на вопросы одногруппников и преподавателей и получите обратную связь на свою работу</a:t>
              </a:r>
              <a:endParaRPr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6402BA"/>
      </a:dk2>
      <a:lt2>
        <a:srgbClr val="EEEEEE"/>
      </a:lt2>
      <a:accent1>
        <a:srgbClr val="7629BA"/>
      </a:accent1>
      <a:accent2>
        <a:srgbClr val="8B8EE3"/>
      </a:accent2>
      <a:accent3>
        <a:srgbClr val="BFC1F0"/>
      </a:accent3>
      <a:accent4>
        <a:srgbClr val="FFAB40"/>
      </a:accent4>
      <a:accent5>
        <a:srgbClr val="0097A7"/>
      </a:accent5>
      <a:accent6>
        <a:srgbClr val="EEFF41"/>
      </a:accent6>
      <a:hlink>
        <a:srgbClr val="8B8EE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</TotalTime>
  <Words>2339</Words>
  <Application>Microsoft Office PowerPoint</Application>
  <PresentationFormat>Экран (16:9)</PresentationFormat>
  <Paragraphs>334</Paragraphs>
  <Slides>43</Slides>
  <Notes>43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3</vt:i4>
      </vt:variant>
      <vt:variant>
        <vt:lpstr>Заголовки слайдов</vt:lpstr>
      </vt:variant>
      <vt:variant>
        <vt:i4>43</vt:i4>
      </vt:variant>
    </vt:vector>
  </HeadingPairs>
  <TitlesOfParts>
    <vt:vector size="51" baseType="lpstr">
      <vt:lpstr>Arial</vt:lpstr>
      <vt:lpstr>Roboto Medium</vt:lpstr>
      <vt:lpstr>Avenir</vt:lpstr>
      <vt:lpstr>Roboto</vt:lpstr>
      <vt:lpstr>Courier New</vt:lpstr>
      <vt:lpstr>Светлая тема</vt:lpstr>
      <vt:lpstr>Светлая тема</vt:lpstr>
      <vt:lpstr>Светлая тема</vt:lpstr>
      <vt:lpstr>Презентация PowerPoint</vt:lpstr>
      <vt:lpstr>Меня хорошо видно &amp; слышно?</vt:lpstr>
      <vt:lpstr>Защита проекта Тема:    </vt:lpstr>
      <vt:lpstr>План защиты</vt:lpstr>
      <vt:lpstr>Презентация PowerPoint</vt:lpstr>
      <vt:lpstr>Какие технологии использовались </vt:lpstr>
      <vt:lpstr>Что получилось</vt:lpstr>
      <vt:lpstr>Выводы </vt:lpstr>
      <vt:lpstr>Презентация PowerPoint</vt:lpstr>
      <vt:lpstr>Спасибо за внимание!</vt:lpstr>
      <vt:lpstr>Презентация PowerPoint</vt:lpstr>
      <vt:lpstr>Инструменты для работы с презентацией</vt:lpstr>
      <vt:lpstr>Презентация PowerPoint</vt:lpstr>
      <vt:lpstr>Презентация PowerPoint</vt:lpstr>
      <vt:lpstr>Презентация PowerPoint</vt:lpstr>
      <vt:lpstr>Презентация PowerPoint</vt:lpstr>
      <vt:lpstr>Шаблоны, которые вы можете использовать для рассказа о своем проекте</vt:lpstr>
      <vt:lpstr>Материал для моделирования </vt:lpstr>
      <vt:lpstr>Презентация PowerPoint</vt:lpstr>
      <vt:lpstr>Слайды с “кнопками” </vt:lpstr>
      <vt:lpstr>Презентация PowerPoint</vt:lpstr>
      <vt:lpstr>Заголовок: главная мысль слайда </vt:lpstr>
      <vt:lpstr>Главная мысль слайда</vt:lpstr>
      <vt:lpstr>Главная мысль слайда</vt:lpstr>
      <vt:lpstr>Слайд со списком </vt:lpstr>
      <vt:lpstr>Главная мысль  слайда  </vt:lpstr>
      <vt:lpstr>Слайд с 3 колонками</vt:lpstr>
      <vt:lpstr>Сравнение двух кейсов  </vt:lpstr>
      <vt:lpstr>Презентация PowerPoint</vt:lpstr>
      <vt:lpstr>Заголовок: главная мысль слайда </vt:lpstr>
      <vt:lpstr>Презентация PowerPoint</vt:lpstr>
      <vt:lpstr>Процесс через этапы </vt:lpstr>
      <vt:lpstr>Процесс через этапы </vt:lpstr>
      <vt:lpstr>Процесс через этапы </vt:lpstr>
      <vt:lpstr>Процесс через этапы </vt:lpstr>
      <vt:lpstr>Презентация PowerPoint</vt:lpstr>
      <vt:lpstr>Слайд с кодом 1</vt:lpstr>
      <vt:lpstr>Слайд с кодом 2</vt:lpstr>
      <vt:lpstr>Слайд с кодом 3</vt:lpstr>
      <vt:lpstr>Слайд с кодом и текстом </vt:lpstr>
      <vt:lpstr>Слайд с таблицей</vt:lpstr>
      <vt:lpstr>Слайд с таблицей</vt:lpstr>
      <vt:lpstr>Презентация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Nadezhda</dc:creator>
  <cp:lastModifiedBy>Учетная запись Майкрософт</cp:lastModifiedBy>
  <cp:revision>3</cp:revision>
  <dcterms:modified xsi:type="dcterms:W3CDTF">2025-12-04T11:49:40Z</dcterms:modified>
</cp:coreProperties>
</file>